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8" r:id="rId5"/>
    <p:sldId id="259" r:id="rId6"/>
    <p:sldId id="260" r:id="rId7"/>
    <p:sldId id="264" r:id="rId8"/>
    <p:sldId id="265" r:id="rId9"/>
    <p:sldId id="266" r:id="rId10"/>
    <p:sldId id="267" r:id="rId1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127" d="100"/>
          <a:sy n="127" d="100"/>
        </p:scale>
        <p:origin x="-330" y="-102"/>
      </p:cViewPr>
      <p:guideLst>
        <p:guide orient="horz" pos="2160"/>
        <p:guide pos="2880"/>
      </p:guideLst>
    </p:cSldViewPr>
  </p:slideViewPr>
  <p:notesTextViewPr>
    <p:cViewPr>
      <p:scale>
        <a:sx n="100" d="100"/>
        <a:sy n="100" d="100"/>
      </p:scale>
      <p:origin x="0" y="0"/>
    </p:cViewPr>
  </p:notesTextViewPr>
  <p:gridSpacing cx="73737788" cy="7373778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75D633DC-7972-4A87-AEEC-FC20A917A13E}" type="datetimeFigureOut">
              <a:rPr lang="cs-CZ" smtClean="0"/>
              <a:pPr/>
              <a:t>20.5.2013</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1608502-D7C8-4E56-A444-5C3CF6116663}" type="slidenum">
              <a:rPr lang="cs-CZ" smtClean="0"/>
              <a:pPr/>
              <a:t>‹#›</a:t>
            </a:fld>
            <a:endParaRPr lang="cs-CZ"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5D633DC-7972-4A87-AEEC-FC20A917A13E}" type="datetimeFigureOut">
              <a:rPr lang="cs-CZ" smtClean="0"/>
              <a:pPr/>
              <a:t>20.5.2013</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1608502-D7C8-4E56-A444-5C3CF6116663}" type="slidenum">
              <a:rPr lang="cs-CZ" smtClean="0"/>
              <a:pPr/>
              <a:t>‹#›</a:t>
            </a:fld>
            <a:endParaRPr lang="cs-CZ"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5D633DC-7972-4A87-AEEC-FC20A917A13E}" type="datetimeFigureOut">
              <a:rPr lang="cs-CZ" smtClean="0"/>
              <a:pPr/>
              <a:t>20.5.2013</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1608502-D7C8-4E56-A444-5C3CF6116663}" type="slidenum">
              <a:rPr lang="cs-CZ" smtClean="0"/>
              <a:pPr/>
              <a:t>‹#›</a:t>
            </a:fld>
            <a:endParaRPr lang="cs-CZ"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5D633DC-7972-4A87-AEEC-FC20A917A13E}" type="datetimeFigureOut">
              <a:rPr lang="cs-CZ" smtClean="0"/>
              <a:pPr/>
              <a:t>20.5.2013</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1608502-D7C8-4E56-A444-5C3CF6116663}" type="slidenum">
              <a:rPr lang="cs-CZ" smtClean="0"/>
              <a:pPr/>
              <a:t>‹#›</a:t>
            </a:fld>
            <a:endParaRPr lang="cs-CZ"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75D633DC-7972-4A87-AEEC-FC20A917A13E}" type="datetimeFigureOut">
              <a:rPr lang="cs-CZ" smtClean="0"/>
              <a:pPr/>
              <a:t>20.5.2013</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1608502-D7C8-4E56-A444-5C3CF6116663}" type="slidenum">
              <a:rPr lang="cs-CZ" smtClean="0"/>
              <a:pPr/>
              <a:t>‹#›</a:t>
            </a:fld>
            <a:endParaRPr lang="cs-CZ"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75D633DC-7972-4A87-AEEC-FC20A917A13E}" type="datetimeFigureOut">
              <a:rPr lang="cs-CZ" smtClean="0"/>
              <a:pPr/>
              <a:t>20.5.2013</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41608502-D7C8-4E56-A444-5C3CF6116663}" type="slidenum">
              <a:rPr lang="cs-CZ" smtClean="0"/>
              <a:pPr/>
              <a:t>‹#›</a:t>
            </a:fld>
            <a:endParaRPr lang="cs-CZ"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75D633DC-7972-4A87-AEEC-FC20A917A13E}" type="datetimeFigureOut">
              <a:rPr lang="cs-CZ" smtClean="0"/>
              <a:pPr/>
              <a:t>20.5.2013</a:t>
            </a:fld>
            <a:endParaRPr lang="cs-CZ" dirty="0"/>
          </a:p>
        </p:txBody>
      </p:sp>
      <p:sp>
        <p:nvSpPr>
          <p:cNvPr id="8" name="Zástupný symbol pro zápatí 7"/>
          <p:cNvSpPr>
            <a:spLocks noGrp="1"/>
          </p:cNvSpPr>
          <p:nvPr>
            <p:ph type="ftr" sz="quarter" idx="11"/>
          </p:nvPr>
        </p:nvSpPr>
        <p:spPr/>
        <p:txBody>
          <a:bodyPr/>
          <a:lstStyle/>
          <a:p>
            <a:endParaRPr lang="cs-CZ" dirty="0"/>
          </a:p>
        </p:txBody>
      </p:sp>
      <p:sp>
        <p:nvSpPr>
          <p:cNvPr id="9" name="Zástupný symbol pro číslo snímku 8"/>
          <p:cNvSpPr>
            <a:spLocks noGrp="1"/>
          </p:cNvSpPr>
          <p:nvPr>
            <p:ph type="sldNum" sz="quarter" idx="12"/>
          </p:nvPr>
        </p:nvSpPr>
        <p:spPr/>
        <p:txBody>
          <a:bodyPr/>
          <a:lstStyle/>
          <a:p>
            <a:fld id="{41608502-D7C8-4E56-A444-5C3CF6116663}" type="slidenum">
              <a:rPr lang="cs-CZ" smtClean="0"/>
              <a:pPr/>
              <a:t>‹#›</a:t>
            </a:fld>
            <a:endParaRPr lang="cs-CZ"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75D633DC-7972-4A87-AEEC-FC20A917A13E}" type="datetimeFigureOut">
              <a:rPr lang="cs-CZ" smtClean="0"/>
              <a:pPr/>
              <a:t>20.5.2013</a:t>
            </a:fld>
            <a:endParaRPr lang="cs-CZ" dirty="0"/>
          </a:p>
        </p:txBody>
      </p:sp>
      <p:sp>
        <p:nvSpPr>
          <p:cNvPr id="4" name="Zástupný symbol pro zápatí 3"/>
          <p:cNvSpPr>
            <a:spLocks noGrp="1"/>
          </p:cNvSpPr>
          <p:nvPr>
            <p:ph type="ftr" sz="quarter" idx="11"/>
          </p:nvPr>
        </p:nvSpPr>
        <p:spPr/>
        <p:txBody>
          <a:bodyPr/>
          <a:lstStyle/>
          <a:p>
            <a:endParaRPr lang="cs-CZ" dirty="0"/>
          </a:p>
        </p:txBody>
      </p:sp>
      <p:sp>
        <p:nvSpPr>
          <p:cNvPr id="5" name="Zástupný symbol pro číslo snímku 4"/>
          <p:cNvSpPr>
            <a:spLocks noGrp="1"/>
          </p:cNvSpPr>
          <p:nvPr>
            <p:ph type="sldNum" sz="quarter" idx="12"/>
          </p:nvPr>
        </p:nvSpPr>
        <p:spPr/>
        <p:txBody>
          <a:bodyPr/>
          <a:lstStyle/>
          <a:p>
            <a:fld id="{41608502-D7C8-4E56-A444-5C3CF6116663}" type="slidenum">
              <a:rPr lang="cs-CZ" smtClean="0"/>
              <a:pPr/>
              <a:t>‹#›</a:t>
            </a:fld>
            <a:endParaRPr lang="cs-CZ"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75D633DC-7972-4A87-AEEC-FC20A917A13E}" type="datetimeFigureOut">
              <a:rPr lang="cs-CZ" smtClean="0"/>
              <a:pPr/>
              <a:t>20.5.2013</a:t>
            </a:fld>
            <a:endParaRPr lang="cs-CZ" dirty="0"/>
          </a:p>
        </p:txBody>
      </p:sp>
      <p:sp>
        <p:nvSpPr>
          <p:cNvPr id="3" name="Zástupný symbol pro zápatí 2"/>
          <p:cNvSpPr>
            <a:spLocks noGrp="1"/>
          </p:cNvSpPr>
          <p:nvPr>
            <p:ph type="ftr" sz="quarter" idx="11"/>
          </p:nvPr>
        </p:nvSpPr>
        <p:spPr/>
        <p:txBody>
          <a:bodyPr/>
          <a:lstStyle/>
          <a:p>
            <a:endParaRPr lang="cs-CZ" dirty="0"/>
          </a:p>
        </p:txBody>
      </p:sp>
      <p:sp>
        <p:nvSpPr>
          <p:cNvPr id="4" name="Zástupný symbol pro číslo snímku 3"/>
          <p:cNvSpPr>
            <a:spLocks noGrp="1"/>
          </p:cNvSpPr>
          <p:nvPr>
            <p:ph type="sldNum" sz="quarter" idx="12"/>
          </p:nvPr>
        </p:nvSpPr>
        <p:spPr/>
        <p:txBody>
          <a:bodyPr/>
          <a:lstStyle/>
          <a:p>
            <a:fld id="{41608502-D7C8-4E56-A444-5C3CF6116663}" type="slidenum">
              <a:rPr lang="cs-CZ" smtClean="0"/>
              <a:pPr/>
              <a:t>‹#›</a:t>
            </a:fld>
            <a:endParaRPr lang="cs-CZ"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75D633DC-7972-4A87-AEEC-FC20A917A13E}" type="datetimeFigureOut">
              <a:rPr lang="cs-CZ" smtClean="0"/>
              <a:pPr/>
              <a:t>20.5.2013</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41608502-D7C8-4E56-A444-5C3CF6116663}" type="slidenum">
              <a:rPr lang="cs-CZ" smtClean="0"/>
              <a:pPr/>
              <a:t>‹#›</a:t>
            </a:fld>
            <a:endParaRPr lang="cs-CZ"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dirty="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75D633DC-7972-4A87-AEEC-FC20A917A13E}" type="datetimeFigureOut">
              <a:rPr lang="cs-CZ" smtClean="0"/>
              <a:pPr/>
              <a:t>20.5.2013</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41608502-D7C8-4E56-A444-5C3CF6116663}" type="slidenum">
              <a:rPr lang="cs-CZ" smtClean="0"/>
              <a:pPr/>
              <a:t>‹#›</a:t>
            </a:fld>
            <a:endParaRPr lang="cs-CZ"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D633DC-7972-4A87-AEEC-FC20A917A13E}" type="datetimeFigureOut">
              <a:rPr lang="cs-CZ" smtClean="0"/>
              <a:pPr/>
              <a:t>20.5.2013</a:t>
            </a:fld>
            <a:endParaRPr lang="cs-CZ" dirty="0"/>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dirty="0"/>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608502-D7C8-4E56-A444-5C3CF6116663}" type="slidenum">
              <a:rPr lang="cs-CZ" smtClean="0"/>
              <a:pPr/>
              <a:t>‹#›</a:t>
            </a:fld>
            <a:endParaRPr lang="cs-CZ"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biomechanics.cz/projects/48" TargetMode="External"/><Relationship Id="rId7" Type="http://schemas.openxmlformats.org/officeDocument/2006/relationships/hyperlink" Target="http://www.fs.cvut.cz/web/index.php?id=u12105&amp;L=1"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http://www.cvut.cz/en?set_language=en" TargetMode="External"/><Relationship Id="rId5" Type="http://schemas.openxmlformats.org/officeDocument/2006/relationships/hyperlink" Target="http://www.fs.cvut.cz/web/index.php?id=home&amp;L=1" TargetMode="External"/><Relationship Id="rId4" Type="http://schemas.openxmlformats.org/officeDocument/2006/relationships/hyperlink" Target="http://www.fs.cvut.cz/web/index.php?id=u12105&amp;L=1&amp;L=0"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2000" b="-52000"/>
          </a:stretch>
        </a:blip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642910" y="500042"/>
            <a:ext cx="7772400" cy="1470025"/>
          </a:xfrm>
        </p:spPr>
        <p:txBody>
          <a:bodyPr>
            <a:normAutofit/>
          </a:bodyPr>
          <a:lstStyle/>
          <a:p>
            <a:r>
              <a:rPr lang="en-GB" sz="4800" b="1" dirty="0" smtClean="0"/>
              <a:t>Simulator KKK ELO 2011</a:t>
            </a:r>
            <a:endParaRPr lang="en-GB" sz="4800" b="1" dirty="0"/>
          </a:p>
        </p:txBody>
      </p:sp>
      <p:sp>
        <p:nvSpPr>
          <p:cNvPr id="4" name="Podnadpis 2"/>
          <p:cNvSpPr txBox="1">
            <a:spLocks/>
          </p:cNvSpPr>
          <p:nvPr/>
        </p:nvSpPr>
        <p:spPr>
          <a:xfrm>
            <a:off x="785786" y="2357406"/>
            <a:ext cx="7358114" cy="4500594"/>
          </a:xfrm>
          <a:prstGeom prst="rect">
            <a:avLst/>
          </a:prstGeom>
        </p:spPr>
        <p:txBody>
          <a:bodyPr vert="horz" lIns="91440" tIns="45720" rIns="91440" bIns="45720" rtlCol="0">
            <a:normAutofit fontScale="55000" lnSpcReduction="20000"/>
          </a:bodyPr>
          <a:lstStyle/>
          <a:p>
            <a:pPr algn="ctr">
              <a:spcBef>
                <a:spcPct val="20000"/>
              </a:spcBef>
            </a:pPr>
            <a:r>
              <a:rPr lang="en-GB" sz="3600" dirty="0" smtClean="0">
                <a:hlinkClick r:id="rId3"/>
              </a:rPr>
              <a:t>Laboratory of </a:t>
            </a:r>
            <a:r>
              <a:rPr lang="en-GB" sz="3600" dirty="0" err="1" smtClean="0">
                <a:hlinkClick r:id="rId3"/>
              </a:rPr>
              <a:t>Biotribology</a:t>
            </a:r>
            <a:endParaRPr lang="en-GB" sz="3600" dirty="0" smtClean="0"/>
          </a:p>
          <a:p>
            <a:pPr algn="ctr">
              <a:spcBef>
                <a:spcPct val="20000"/>
              </a:spcBef>
            </a:pPr>
            <a:endParaRPr lang="en-GB" sz="2600" dirty="0" smtClean="0"/>
          </a:p>
          <a:p>
            <a:pPr lvl="0" algn="ctr">
              <a:spcBef>
                <a:spcPct val="20000"/>
              </a:spcBef>
            </a:pPr>
            <a:r>
              <a:rPr lang="en-GB" sz="4200" dirty="0" smtClean="0">
                <a:hlinkClick r:id="rId3"/>
              </a:rPr>
              <a:t>Laboratory of Biomechanics</a:t>
            </a:r>
            <a:endParaRPr lang="en-GB" sz="4200" dirty="0" smtClean="0"/>
          </a:p>
          <a:p>
            <a:pPr lvl="0" algn="ctr">
              <a:spcBef>
                <a:spcPct val="20000"/>
              </a:spcBef>
            </a:pPr>
            <a:endParaRPr lang="en-GB" sz="2800" dirty="0" smtClean="0"/>
          </a:p>
          <a:p>
            <a:pPr lvl="0" algn="ctr">
              <a:spcBef>
                <a:spcPct val="20000"/>
              </a:spcBef>
            </a:pPr>
            <a:r>
              <a:rPr lang="en-GB" sz="4700" dirty="0" smtClean="0">
                <a:hlinkClick r:id="rId4"/>
              </a:rPr>
              <a:t>Department of Mechanics, </a:t>
            </a:r>
          </a:p>
          <a:p>
            <a:pPr lvl="0" algn="ctr">
              <a:spcBef>
                <a:spcPct val="20000"/>
              </a:spcBef>
            </a:pPr>
            <a:r>
              <a:rPr lang="en-GB" sz="4700" dirty="0" smtClean="0">
                <a:hlinkClick r:id="rId4"/>
              </a:rPr>
              <a:t>Biomechanics and </a:t>
            </a:r>
            <a:r>
              <a:rPr lang="en-GB" sz="4700" dirty="0" err="1" smtClean="0">
                <a:hlinkClick r:id="rId4"/>
              </a:rPr>
              <a:t>Mechatronics</a:t>
            </a:r>
            <a:endParaRPr lang="en-GB" sz="4700" dirty="0" smtClean="0"/>
          </a:p>
          <a:p>
            <a:pPr lvl="0" algn="ctr">
              <a:spcBef>
                <a:spcPct val="20000"/>
              </a:spcBef>
            </a:pPr>
            <a:endParaRPr lang="en-GB" sz="3100" dirty="0" smtClean="0"/>
          </a:p>
          <a:p>
            <a:pPr algn="ctr">
              <a:spcBef>
                <a:spcPct val="20000"/>
              </a:spcBef>
            </a:pPr>
            <a:r>
              <a:rPr lang="en-GB" sz="5500" dirty="0" smtClean="0">
                <a:hlinkClick r:id="rId5"/>
              </a:rPr>
              <a:t>Faculty of Mechanical Engineering</a:t>
            </a:r>
            <a:endParaRPr lang="en-GB" sz="5500" dirty="0" smtClean="0"/>
          </a:p>
          <a:p>
            <a:pPr algn="ctr">
              <a:spcBef>
                <a:spcPct val="20000"/>
              </a:spcBef>
            </a:pPr>
            <a:endParaRPr lang="en-GB" sz="5100" dirty="0" smtClean="0"/>
          </a:p>
          <a:p>
            <a:pPr algn="ctr">
              <a:spcBef>
                <a:spcPct val="20000"/>
              </a:spcBef>
            </a:pPr>
            <a:r>
              <a:rPr lang="en-GB" sz="6200" dirty="0" smtClean="0">
                <a:hlinkClick r:id="rId6"/>
              </a:rPr>
              <a:t>Czech Technical University in Prague</a:t>
            </a:r>
            <a:endParaRPr lang="en-GB" sz="6200" dirty="0" smtClean="0"/>
          </a:p>
          <a:p>
            <a:pPr algn="ctr">
              <a:spcBef>
                <a:spcPct val="20000"/>
              </a:spcBef>
            </a:pPr>
            <a:endParaRPr lang="en-GB" sz="3200" dirty="0" smtClean="0"/>
          </a:p>
          <a:p>
            <a:pPr lvl="0" algn="ctr">
              <a:spcBef>
                <a:spcPct val="20000"/>
              </a:spcBef>
            </a:pPr>
            <a:r>
              <a:rPr kumimoji="0" lang="en-GB" sz="3200" b="1" i="0" u="none" strike="noStrike" kern="1200" cap="none" spc="0" normalizeH="0" baseline="0" noProof="0" dirty="0" smtClean="0">
                <a:ln>
                  <a:noFill/>
                </a:ln>
                <a:solidFill>
                  <a:schemeClr val="tx1">
                    <a:tint val="75000"/>
                  </a:schemeClr>
                </a:solidFill>
                <a:effectLst/>
                <a:uLnTx/>
                <a:uFillTx/>
                <a:latin typeface="+mn-lt"/>
                <a:ea typeface="+mn-ea"/>
                <a:cs typeface="+mn-cs"/>
                <a:hlinkClick r:id="rId7"/>
              </a:rPr>
              <a:t> </a:t>
            </a:r>
            <a:endParaRPr kumimoji="0" lang="en-GB" sz="32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32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
        <p:nvSpPr>
          <p:cNvPr id="6" name="Oblouk 5"/>
          <p:cNvSpPr/>
          <p:nvPr/>
        </p:nvSpPr>
        <p:spPr>
          <a:xfrm rot="1821032">
            <a:off x="544447" y="1378587"/>
            <a:ext cx="1466964" cy="5097852"/>
          </a:xfrm>
          <a:prstGeom prst="arc">
            <a:avLst>
              <a:gd name="adj1" fmla="val 16906437"/>
              <a:gd name="adj2" fmla="val 4750427"/>
            </a:avLst>
          </a:prstGeom>
          <a:ln w="444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8" name="Oblouk 7"/>
          <p:cNvSpPr/>
          <p:nvPr/>
        </p:nvSpPr>
        <p:spPr>
          <a:xfrm rot="9000000">
            <a:off x="6962641" y="1453986"/>
            <a:ext cx="1466964" cy="5097852"/>
          </a:xfrm>
          <a:prstGeom prst="arc">
            <a:avLst>
              <a:gd name="adj1" fmla="val 16906437"/>
              <a:gd name="adj2" fmla="val 4750427"/>
            </a:avLst>
          </a:prstGeom>
          <a:ln w="444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057" y="3648152"/>
            <a:ext cx="5535227" cy="772928"/>
          </a:xfrm>
        </p:spPr>
        <p:txBody>
          <a:bodyPr>
            <a:normAutofit/>
          </a:bodyPr>
          <a:lstStyle/>
          <a:p>
            <a:r>
              <a:rPr lang="en-GB" sz="3000" b="1" dirty="0" smtClean="0"/>
              <a:t>Near future plan</a:t>
            </a:r>
            <a:endParaRPr lang="en-GB" sz="3000" b="1" dirty="0"/>
          </a:p>
        </p:txBody>
      </p:sp>
      <p:sp>
        <p:nvSpPr>
          <p:cNvPr id="3" name="Zástupný symbol pro obsah 2"/>
          <p:cNvSpPr>
            <a:spLocks noGrp="1"/>
          </p:cNvSpPr>
          <p:nvPr>
            <p:ph idx="1"/>
          </p:nvPr>
        </p:nvSpPr>
        <p:spPr>
          <a:xfrm>
            <a:off x="466078" y="4341181"/>
            <a:ext cx="8229600" cy="2379215"/>
          </a:xfrm>
        </p:spPr>
        <p:txBody>
          <a:bodyPr>
            <a:normAutofit lnSpcReduction="10000"/>
          </a:bodyPr>
          <a:lstStyle/>
          <a:p>
            <a:r>
              <a:rPr lang="en-GB" sz="2400" dirty="0" smtClean="0"/>
              <a:t>To add the force feedback control according to the forces and moments on motors</a:t>
            </a:r>
          </a:p>
          <a:p>
            <a:r>
              <a:rPr lang="en-GB" sz="2400" dirty="0" smtClean="0"/>
              <a:t>To add another DOF for testing of hip joint endoprosthesis according to a standard ISO 14242</a:t>
            </a:r>
          </a:p>
          <a:p>
            <a:r>
              <a:rPr lang="en-GB" sz="2400" dirty="0" smtClean="0"/>
              <a:t>To develop and test new geometry of small samples and a test </a:t>
            </a:r>
            <a:r>
              <a:rPr lang="cs-CZ" sz="2400" dirty="0" err="1" smtClean="0"/>
              <a:t>cycle</a:t>
            </a:r>
            <a:endParaRPr lang="en-GB" sz="2400" dirty="0"/>
          </a:p>
        </p:txBody>
      </p:sp>
      <p:sp>
        <p:nvSpPr>
          <p:cNvPr id="4" name="Nadpis 1"/>
          <p:cNvSpPr txBox="1">
            <a:spLocks/>
          </p:cNvSpPr>
          <p:nvPr/>
        </p:nvSpPr>
        <p:spPr>
          <a:xfrm>
            <a:off x="290004" y="515815"/>
            <a:ext cx="5311805" cy="700426"/>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cs-CZ" sz="3000" b="1" i="0" u="none" strike="noStrike" kern="1200" cap="none" spc="0" normalizeH="0" baseline="0" noProof="0" dirty="0" err="1" smtClean="0">
                <a:ln>
                  <a:noFill/>
                </a:ln>
                <a:solidFill>
                  <a:schemeClr val="tx1"/>
                </a:solidFill>
                <a:effectLst/>
                <a:uLnTx/>
                <a:uFillTx/>
                <a:latin typeface="+mj-lt"/>
                <a:ea typeface="+mj-ea"/>
                <a:cs typeface="+mj-cs"/>
              </a:rPr>
              <a:t>Loading</a:t>
            </a:r>
            <a:r>
              <a:rPr kumimoji="0" lang="cs-CZ" sz="3000" b="1" i="0" u="none" strike="noStrike" kern="1200" cap="none" spc="0" normalizeH="0" baseline="0" noProof="0" dirty="0" smtClean="0">
                <a:ln>
                  <a:noFill/>
                </a:ln>
                <a:solidFill>
                  <a:schemeClr val="tx1"/>
                </a:solidFill>
                <a:effectLst/>
                <a:uLnTx/>
                <a:uFillTx/>
                <a:latin typeface="+mj-lt"/>
                <a:ea typeface="+mj-ea"/>
                <a:cs typeface="+mj-cs"/>
              </a:rPr>
              <a:t> </a:t>
            </a:r>
            <a:r>
              <a:rPr kumimoji="0" lang="cs-CZ" sz="3000" b="1" i="0" u="none" strike="noStrike" kern="1200" cap="none" spc="0" normalizeH="0" baseline="0" noProof="0" dirty="0" err="1" smtClean="0">
                <a:ln>
                  <a:noFill/>
                </a:ln>
                <a:solidFill>
                  <a:schemeClr val="tx1"/>
                </a:solidFill>
                <a:effectLst/>
                <a:uLnTx/>
                <a:uFillTx/>
                <a:latin typeface="+mj-lt"/>
                <a:ea typeface="+mj-ea"/>
                <a:cs typeface="+mj-cs"/>
              </a:rPr>
              <a:t>cycle</a:t>
            </a:r>
            <a:endParaRPr kumimoji="0" lang="en-GB" sz="3000" b="1" i="0" u="none" strike="noStrike" kern="1200" cap="none" spc="0" normalizeH="0" baseline="0" noProof="0" dirty="0" smtClean="0">
              <a:ln>
                <a:noFill/>
              </a:ln>
              <a:solidFill>
                <a:schemeClr val="tx1"/>
              </a:solidFill>
              <a:effectLst/>
              <a:uLnTx/>
              <a:uFillTx/>
              <a:latin typeface="+mj-lt"/>
              <a:ea typeface="+mj-ea"/>
              <a:cs typeface="+mj-cs"/>
            </a:endParaRPr>
          </a:p>
        </p:txBody>
      </p:sp>
      <p:pic>
        <p:nvPicPr>
          <p:cNvPr id="6146" name="Picture 2"/>
          <p:cNvPicPr>
            <a:picLocks noChangeAspect="1" noChangeArrowheads="1"/>
          </p:cNvPicPr>
          <p:nvPr/>
        </p:nvPicPr>
        <p:blipFill>
          <a:blip r:embed="rId2"/>
          <a:srcRect/>
          <a:stretch>
            <a:fillRect/>
          </a:stretch>
        </p:blipFill>
        <p:spPr bwMode="auto">
          <a:xfrm>
            <a:off x="4900474" y="400393"/>
            <a:ext cx="3388341" cy="3934015"/>
          </a:xfrm>
          <a:prstGeom prst="rect">
            <a:avLst/>
          </a:prstGeom>
          <a:noFill/>
          <a:ln w="9525">
            <a:noFill/>
            <a:miter lim="800000"/>
            <a:headEnd/>
            <a:tailEnd/>
          </a:ln>
        </p:spPr>
      </p:pic>
      <p:sp>
        <p:nvSpPr>
          <p:cNvPr id="6" name="Obdélník 5"/>
          <p:cNvSpPr/>
          <p:nvPr/>
        </p:nvSpPr>
        <p:spPr>
          <a:xfrm>
            <a:off x="972106" y="1356934"/>
            <a:ext cx="3262543" cy="646331"/>
          </a:xfrm>
          <a:prstGeom prst="rect">
            <a:avLst/>
          </a:prstGeom>
        </p:spPr>
        <p:txBody>
          <a:bodyPr wrap="square">
            <a:spAutoFit/>
          </a:bodyPr>
          <a:lstStyle/>
          <a:p>
            <a:r>
              <a:rPr lang="en-GB" dirty="0" smtClean="0"/>
              <a:t> </a:t>
            </a:r>
            <a:r>
              <a:rPr lang="cs-CZ" dirty="0" err="1" smtClean="0"/>
              <a:t>An</a:t>
            </a:r>
            <a:r>
              <a:rPr lang="cs-CZ" dirty="0" smtClean="0"/>
              <a:t> </a:t>
            </a:r>
            <a:r>
              <a:rPr lang="cs-CZ" dirty="0" err="1" smtClean="0"/>
              <a:t>example</a:t>
            </a:r>
            <a:r>
              <a:rPr lang="cs-CZ" dirty="0" smtClean="0"/>
              <a:t> </a:t>
            </a:r>
            <a:r>
              <a:rPr lang="cs-CZ" dirty="0" err="1" smtClean="0"/>
              <a:t>of</a:t>
            </a:r>
            <a:r>
              <a:rPr lang="cs-CZ" dirty="0" smtClean="0"/>
              <a:t> a </a:t>
            </a:r>
            <a:r>
              <a:rPr lang="cs-CZ" dirty="0" err="1" smtClean="0"/>
              <a:t>loading</a:t>
            </a:r>
            <a:r>
              <a:rPr lang="cs-CZ" dirty="0" smtClean="0"/>
              <a:t> </a:t>
            </a:r>
            <a:r>
              <a:rPr lang="cs-CZ" dirty="0" err="1" smtClean="0"/>
              <a:t>cycle</a:t>
            </a:r>
            <a:r>
              <a:rPr lang="cs-CZ" dirty="0" smtClean="0"/>
              <a:t> </a:t>
            </a:r>
            <a:r>
              <a:rPr lang="cs-CZ" dirty="0" err="1" smtClean="0"/>
              <a:t>for</a:t>
            </a:r>
            <a:r>
              <a:rPr lang="cs-CZ" dirty="0" smtClean="0"/>
              <a:t> </a:t>
            </a:r>
            <a:r>
              <a:rPr lang="cs-CZ" dirty="0" err="1" smtClean="0"/>
              <a:t>normal</a:t>
            </a:r>
            <a:r>
              <a:rPr lang="cs-CZ" dirty="0" smtClean="0"/>
              <a:t> </a:t>
            </a:r>
            <a:r>
              <a:rPr lang="cs-CZ" dirty="0" err="1" smtClean="0"/>
              <a:t>gait</a:t>
            </a:r>
            <a:r>
              <a:rPr lang="cs-CZ" dirty="0" smtClean="0"/>
              <a:t> (4 km/h)</a:t>
            </a:r>
            <a:endParaRPr lang="cs-CZ" dirty="0"/>
          </a:p>
        </p:txBody>
      </p:sp>
      <p:sp>
        <p:nvSpPr>
          <p:cNvPr id="8" name="Šipka nahoru 7"/>
          <p:cNvSpPr/>
          <p:nvPr/>
        </p:nvSpPr>
        <p:spPr>
          <a:xfrm rot="5400000">
            <a:off x="4212454" y="1309456"/>
            <a:ext cx="461639" cy="754603"/>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28596" y="2000240"/>
            <a:ext cx="8229600" cy="3786214"/>
          </a:xfrm>
        </p:spPr>
        <p:txBody>
          <a:bodyPr>
            <a:normAutofit lnSpcReduction="10000"/>
          </a:bodyPr>
          <a:lstStyle/>
          <a:p>
            <a:pPr>
              <a:buNone/>
            </a:pPr>
            <a:r>
              <a:rPr lang="en-GB" dirty="0" smtClean="0"/>
              <a:t>Simulator is primarily designed for </a:t>
            </a:r>
            <a:r>
              <a:rPr lang="en-GB" b="1" dirty="0" smtClean="0"/>
              <a:t>realistic simulating of wear </a:t>
            </a:r>
            <a:r>
              <a:rPr lang="en-GB" b="1" dirty="0" err="1" smtClean="0"/>
              <a:t>tribology</a:t>
            </a:r>
            <a:r>
              <a:rPr lang="en-GB" dirty="0" smtClean="0"/>
              <a:t> of human joints. Kinematics and dynamics may be set according to relevant ISO standards (ISO 14243 for Total Knee Replacements). In addition, experiments are conducted under conditions that represent the real activities and conditions of daily living.</a:t>
            </a:r>
            <a:endParaRPr lang="en-GB" dirty="0"/>
          </a:p>
        </p:txBody>
      </p:sp>
      <p:sp>
        <p:nvSpPr>
          <p:cNvPr id="5" name="Nadpis 1"/>
          <p:cNvSpPr txBox="1">
            <a:spLocks/>
          </p:cNvSpPr>
          <p:nvPr/>
        </p:nvSpPr>
        <p:spPr>
          <a:xfrm>
            <a:off x="642910" y="500042"/>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800" b="1" i="0" u="none" strike="noStrike" kern="1200" cap="none" spc="0" normalizeH="0" baseline="0" noProof="0" smtClean="0">
                <a:ln>
                  <a:noFill/>
                </a:ln>
                <a:solidFill>
                  <a:schemeClr val="tx1"/>
                </a:solidFill>
                <a:effectLst/>
                <a:uLnTx/>
                <a:uFillTx/>
                <a:latin typeface="+mj-lt"/>
                <a:ea typeface="+mj-ea"/>
                <a:cs typeface="+mj-cs"/>
              </a:rPr>
              <a:t>Simulator KKK ELO 2011</a:t>
            </a:r>
            <a:endParaRPr kumimoji="0" lang="en-GB" sz="4800" b="1"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email"/>
          <a:srcRect/>
          <a:stretch>
            <a:fillRect/>
          </a:stretch>
        </p:blipFill>
        <p:spPr bwMode="auto">
          <a:xfrm>
            <a:off x="2143108" y="928670"/>
            <a:ext cx="6446067" cy="5478103"/>
          </a:xfrm>
          <a:prstGeom prst="rect">
            <a:avLst/>
          </a:prstGeom>
          <a:noFill/>
          <a:ln w="9525">
            <a:noFill/>
            <a:miter lim="800000"/>
            <a:headEnd/>
            <a:tailEnd/>
          </a:ln>
          <a:effectLst/>
        </p:spPr>
      </p:pic>
      <p:cxnSp>
        <p:nvCxnSpPr>
          <p:cNvPr id="6" name="Přímá spojovací šipka 5"/>
          <p:cNvCxnSpPr>
            <a:stCxn id="55" idx="3"/>
          </p:cNvCxnSpPr>
          <p:nvPr/>
        </p:nvCxnSpPr>
        <p:spPr>
          <a:xfrm flipV="1">
            <a:off x="2006353" y="4714890"/>
            <a:ext cx="2065581" cy="44843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8" name="Přímá spojovací šipka 7"/>
          <p:cNvCxnSpPr>
            <a:stCxn id="34" idx="3"/>
          </p:cNvCxnSpPr>
          <p:nvPr/>
        </p:nvCxnSpPr>
        <p:spPr>
          <a:xfrm flipV="1">
            <a:off x="1931240" y="5214950"/>
            <a:ext cx="1997818" cy="94874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3" name="Přímá spojovací šipka 22"/>
          <p:cNvCxnSpPr>
            <a:stCxn id="35" idx="3"/>
          </p:cNvCxnSpPr>
          <p:nvPr/>
        </p:nvCxnSpPr>
        <p:spPr>
          <a:xfrm flipV="1">
            <a:off x="1945156" y="2705102"/>
            <a:ext cx="2396949" cy="9524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6" name="Přímá spojovací šipka 25"/>
          <p:cNvCxnSpPr>
            <a:stCxn id="37" idx="2"/>
          </p:cNvCxnSpPr>
          <p:nvPr/>
        </p:nvCxnSpPr>
        <p:spPr>
          <a:xfrm rot="5400000">
            <a:off x="6985972" y="852051"/>
            <a:ext cx="958342" cy="61417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0" name="Přímá spojovací šipka 29"/>
          <p:cNvCxnSpPr>
            <a:stCxn id="36" idx="3"/>
          </p:cNvCxnSpPr>
          <p:nvPr/>
        </p:nvCxnSpPr>
        <p:spPr>
          <a:xfrm flipV="1">
            <a:off x="1847850" y="3886210"/>
            <a:ext cx="2176459" cy="34804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2" name="Přímá spojovací šipka 31"/>
          <p:cNvCxnSpPr>
            <a:stCxn id="36" idx="3"/>
          </p:cNvCxnSpPr>
          <p:nvPr/>
        </p:nvCxnSpPr>
        <p:spPr>
          <a:xfrm flipV="1">
            <a:off x="1847850" y="3419484"/>
            <a:ext cx="2890834" cy="814766"/>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34" name="Obdélník 33"/>
          <p:cNvSpPr/>
          <p:nvPr/>
        </p:nvSpPr>
        <p:spPr>
          <a:xfrm>
            <a:off x="357411" y="5979026"/>
            <a:ext cx="1573829" cy="369332"/>
          </a:xfrm>
          <a:prstGeom prst="rect">
            <a:avLst/>
          </a:prstGeom>
        </p:spPr>
        <p:txBody>
          <a:bodyPr wrap="none">
            <a:spAutoFit/>
          </a:bodyPr>
          <a:lstStyle/>
          <a:p>
            <a:r>
              <a:rPr lang="en-GB" dirty="0" smtClean="0"/>
              <a:t>Line</a:t>
            </a:r>
            <a:r>
              <a:rPr lang="cs-CZ" dirty="0" smtClean="0"/>
              <a:t>á</a:t>
            </a:r>
            <a:r>
              <a:rPr lang="en-GB" dirty="0" smtClean="0"/>
              <a:t>r</a:t>
            </a:r>
            <a:r>
              <a:rPr lang="cs-CZ" dirty="0" smtClean="0"/>
              <a:t>ní</a:t>
            </a:r>
            <a:r>
              <a:rPr lang="en-GB" dirty="0" smtClean="0"/>
              <a:t> </a:t>
            </a:r>
            <a:r>
              <a:rPr lang="en-GB" dirty="0" smtClean="0"/>
              <a:t>motor</a:t>
            </a:r>
            <a:endParaRPr lang="en-GB" dirty="0"/>
          </a:p>
        </p:txBody>
      </p:sp>
      <p:sp>
        <p:nvSpPr>
          <p:cNvPr id="35" name="Obdélník 34"/>
          <p:cNvSpPr/>
          <p:nvPr/>
        </p:nvSpPr>
        <p:spPr>
          <a:xfrm>
            <a:off x="425381" y="2615684"/>
            <a:ext cx="1519775" cy="369332"/>
          </a:xfrm>
          <a:prstGeom prst="rect">
            <a:avLst/>
          </a:prstGeom>
        </p:spPr>
        <p:txBody>
          <a:bodyPr wrap="none">
            <a:spAutoFit/>
          </a:bodyPr>
          <a:lstStyle/>
          <a:p>
            <a:r>
              <a:rPr lang="cs-CZ" dirty="0" smtClean="0"/>
              <a:t>Rotační motor</a:t>
            </a:r>
            <a:endParaRPr lang="en-GB" dirty="0"/>
          </a:p>
        </p:txBody>
      </p:sp>
      <p:sp>
        <p:nvSpPr>
          <p:cNvPr id="36" name="Obdélník 35"/>
          <p:cNvSpPr/>
          <p:nvPr/>
        </p:nvSpPr>
        <p:spPr>
          <a:xfrm>
            <a:off x="130106" y="3911084"/>
            <a:ext cx="1717744" cy="646331"/>
          </a:xfrm>
          <a:prstGeom prst="rect">
            <a:avLst/>
          </a:prstGeom>
        </p:spPr>
        <p:txBody>
          <a:bodyPr wrap="square">
            <a:spAutoFit/>
          </a:bodyPr>
          <a:lstStyle/>
          <a:p>
            <a:r>
              <a:rPr lang="cs-CZ" dirty="0" smtClean="0"/>
              <a:t>Přesné posuvné vedení</a:t>
            </a:r>
            <a:endParaRPr lang="en-GB" dirty="0"/>
          </a:p>
        </p:txBody>
      </p:sp>
      <p:sp>
        <p:nvSpPr>
          <p:cNvPr id="37" name="Obdélník 36"/>
          <p:cNvSpPr/>
          <p:nvPr/>
        </p:nvSpPr>
        <p:spPr>
          <a:xfrm>
            <a:off x="6788081" y="310634"/>
            <a:ext cx="1968296" cy="369332"/>
          </a:xfrm>
          <a:prstGeom prst="rect">
            <a:avLst/>
          </a:prstGeom>
        </p:spPr>
        <p:txBody>
          <a:bodyPr wrap="none">
            <a:spAutoFit/>
          </a:bodyPr>
          <a:lstStyle/>
          <a:p>
            <a:r>
              <a:rPr lang="cs-CZ" dirty="0" smtClean="0"/>
              <a:t>E</a:t>
            </a:r>
            <a:r>
              <a:rPr lang="cs-CZ" dirty="0" smtClean="0"/>
              <a:t>lektrický rozvaděč</a:t>
            </a:r>
            <a:endParaRPr lang="en-GB" dirty="0"/>
          </a:p>
        </p:txBody>
      </p:sp>
      <p:cxnSp>
        <p:nvCxnSpPr>
          <p:cNvPr id="41" name="Přímá spojovací šipka 40"/>
          <p:cNvCxnSpPr>
            <a:stCxn id="43" idx="3"/>
          </p:cNvCxnSpPr>
          <p:nvPr/>
        </p:nvCxnSpPr>
        <p:spPr>
          <a:xfrm flipV="1">
            <a:off x="1778593" y="3260361"/>
            <a:ext cx="2291237" cy="289806"/>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43" name="Obdélník 42"/>
          <p:cNvSpPr/>
          <p:nvPr/>
        </p:nvSpPr>
        <p:spPr>
          <a:xfrm>
            <a:off x="314792" y="3227001"/>
            <a:ext cx="1463801" cy="646331"/>
          </a:xfrm>
          <a:prstGeom prst="rect">
            <a:avLst/>
          </a:prstGeom>
        </p:spPr>
        <p:txBody>
          <a:bodyPr wrap="square">
            <a:spAutoFit/>
          </a:bodyPr>
          <a:lstStyle/>
          <a:p>
            <a:r>
              <a:rPr lang="cs-CZ" dirty="0" smtClean="0"/>
              <a:t>Uchycení </a:t>
            </a:r>
            <a:r>
              <a:rPr lang="cs-CZ" dirty="0" err="1" smtClean="0"/>
              <a:t>tibiální</a:t>
            </a:r>
            <a:r>
              <a:rPr lang="cs-CZ" dirty="0" smtClean="0"/>
              <a:t> části</a:t>
            </a:r>
            <a:endParaRPr lang="en-GB" dirty="0"/>
          </a:p>
        </p:txBody>
      </p:sp>
      <p:cxnSp>
        <p:nvCxnSpPr>
          <p:cNvPr id="45" name="Přímá spojovací šipka 44"/>
          <p:cNvCxnSpPr/>
          <p:nvPr/>
        </p:nvCxnSpPr>
        <p:spPr>
          <a:xfrm>
            <a:off x="1536492" y="2136098"/>
            <a:ext cx="2606883" cy="11180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47" name="Obdélník 46"/>
          <p:cNvSpPr/>
          <p:nvPr/>
        </p:nvSpPr>
        <p:spPr>
          <a:xfrm>
            <a:off x="232349" y="1889442"/>
            <a:ext cx="1806314" cy="646331"/>
          </a:xfrm>
          <a:prstGeom prst="rect">
            <a:avLst/>
          </a:prstGeom>
        </p:spPr>
        <p:txBody>
          <a:bodyPr wrap="square">
            <a:spAutoFit/>
          </a:bodyPr>
          <a:lstStyle/>
          <a:p>
            <a:r>
              <a:rPr lang="cs-CZ" dirty="0" smtClean="0"/>
              <a:t>Uchycení femorální části</a:t>
            </a:r>
            <a:endParaRPr lang="en-GB" dirty="0"/>
          </a:p>
        </p:txBody>
      </p:sp>
      <p:cxnSp>
        <p:nvCxnSpPr>
          <p:cNvPr id="48" name="Přímá spojovací šipka 47"/>
          <p:cNvCxnSpPr>
            <a:stCxn id="53" idx="2"/>
          </p:cNvCxnSpPr>
          <p:nvPr/>
        </p:nvCxnSpPr>
        <p:spPr>
          <a:xfrm rot="16200000" flipH="1">
            <a:off x="3817746" y="703082"/>
            <a:ext cx="2377560" cy="2159877"/>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50" name="Přímá spojovací šipka 49"/>
          <p:cNvCxnSpPr>
            <a:stCxn id="53" idx="2"/>
          </p:cNvCxnSpPr>
          <p:nvPr/>
        </p:nvCxnSpPr>
        <p:spPr>
          <a:xfrm rot="5400000">
            <a:off x="2493785" y="691270"/>
            <a:ext cx="1529832" cy="133577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53" name="Obdélník 52"/>
          <p:cNvSpPr/>
          <p:nvPr/>
        </p:nvSpPr>
        <p:spPr>
          <a:xfrm>
            <a:off x="2911406" y="224909"/>
            <a:ext cx="2030364" cy="369332"/>
          </a:xfrm>
          <a:prstGeom prst="rect">
            <a:avLst/>
          </a:prstGeom>
        </p:spPr>
        <p:txBody>
          <a:bodyPr wrap="none">
            <a:spAutoFit/>
          </a:bodyPr>
          <a:lstStyle/>
          <a:p>
            <a:r>
              <a:rPr lang="cs-CZ" dirty="0" smtClean="0"/>
              <a:t>Tuhý svařovaný rám</a:t>
            </a:r>
            <a:endParaRPr lang="en-GB" dirty="0"/>
          </a:p>
        </p:txBody>
      </p:sp>
      <p:sp>
        <p:nvSpPr>
          <p:cNvPr id="55" name="Obdélník 54"/>
          <p:cNvSpPr/>
          <p:nvPr/>
        </p:nvSpPr>
        <p:spPr>
          <a:xfrm>
            <a:off x="215831" y="4701659"/>
            <a:ext cx="1790522" cy="923330"/>
          </a:xfrm>
          <a:prstGeom prst="rect">
            <a:avLst/>
          </a:prstGeom>
        </p:spPr>
        <p:txBody>
          <a:bodyPr wrap="square">
            <a:spAutoFit/>
          </a:bodyPr>
          <a:lstStyle/>
          <a:p>
            <a:r>
              <a:rPr lang="cs-CZ" dirty="0" smtClean="0"/>
              <a:t>Rotační motor (s hydraulickým válcem uvnitř)</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1" descr="Fig_1"/>
          <p:cNvPicPr>
            <a:picLocks noChangeAspect="1" noChangeArrowheads="1"/>
          </p:cNvPicPr>
          <p:nvPr/>
        </p:nvPicPr>
        <p:blipFill>
          <a:blip r:embed="rId2" cstate="email"/>
          <a:srcRect/>
          <a:stretch>
            <a:fillRect/>
          </a:stretch>
        </p:blipFill>
        <p:spPr bwMode="auto">
          <a:xfrm>
            <a:off x="3643306" y="1000108"/>
            <a:ext cx="4832642" cy="5072074"/>
          </a:xfrm>
          <a:prstGeom prst="rect">
            <a:avLst/>
          </a:prstGeom>
          <a:noFill/>
          <a:ln w="9525">
            <a:noFill/>
            <a:miter lim="800000"/>
            <a:headEnd/>
            <a:tailEnd/>
          </a:ln>
        </p:spPr>
      </p:pic>
      <p:sp>
        <p:nvSpPr>
          <p:cNvPr id="5" name="Zástupný symbol pro obsah 4"/>
          <p:cNvSpPr>
            <a:spLocks noGrp="1"/>
          </p:cNvSpPr>
          <p:nvPr>
            <p:ph idx="1"/>
          </p:nvPr>
        </p:nvSpPr>
        <p:spPr>
          <a:xfrm>
            <a:off x="500034" y="928670"/>
            <a:ext cx="3747266" cy="1873918"/>
          </a:xfrm>
        </p:spPr>
        <p:txBody>
          <a:bodyPr>
            <a:noAutofit/>
          </a:bodyPr>
          <a:lstStyle/>
          <a:p>
            <a:r>
              <a:rPr lang="en-GB" sz="2400" dirty="0" smtClean="0"/>
              <a:t>4 DOF </a:t>
            </a:r>
          </a:p>
          <a:p>
            <a:r>
              <a:rPr lang="en-GB" sz="2400" dirty="0" smtClean="0"/>
              <a:t>Axial force</a:t>
            </a:r>
          </a:p>
          <a:p>
            <a:r>
              <a:rPr lang="en-GB" sz="2400" dirty="0" smtClean="0"/>
              <a:t>Monitoring of forces</a:t>
            </a:r>
          </a:p>
          <a:p>
            <a:pPr>
              <a:buNone/>
            </a:pPr>
            <a:r>
              <a:rPr lang="en-GB" sz="2400" dirty="0" smtClean="0"/>
              <a:t>     and moments</a:t>
            </a:r>
          </a:p>
          <a:p>
            <a:pPr>
              <a:buNone/>
            </a:pPr>
            <a:r>
              <a:rPr lang="en-GB" sz="2400" dirty="0" smtClean="0"/>
              <a:t>	</a:t>
            </a:r>
            <a:endParaRPr lang="en-GB" sz="2400" dirty="0"/>
          </a:p>
        </p:txBody>
      </p:sp>
      <p:sp>
        <p:nvSpPr>
          <p:cNvPr id="8" name="Obdélník 7"/>
          <p:cNvSpPr/>
          <p:nvPr/>
        </p:nvSpPr>
        <p:spPr>
          <a:xfrm>
            <a:off x="162780" y="5711308"/>
            <a:ext cx="3209070" cy="646331"/>
          </a:xfrm>
          <a:prstGeom prst="rect">
            <a:avLst/>
          </a:prstGeom>
        </p:spPr>
        <p:txBody>
          <a:bodyPr wrap="square">
            <a:spAutoFit/>
          </a:bodyPr>
          <a:lstStyle/>
          <a:p>
            <a:r>
              <a:rPr lang="en-GB" dirty="0" smtClean="0"/>
              <a:t>Controlled  and monitored by commercial software (Siemens)</a:t>
            </a:r>
            <a:endParaRPr lang="en-GB" dirty="0"/>
          </a:p>
        </p:txBody>
      </p:sp>
      <p:pic>
        <p:nvPicPr>
          <p:cNvPr id="5124" name="Picture 4" descr="RidiciBedna"/>
          <p:cNvPicPr>
            <a:picLocks noChangeAspect="1" noChangeArrowheads="1"/>
          </p:cNvPicPr>
          <p:nvPr/>
        </p:nvPicPr>
        <p:blipFill>
          <a:blip r:embed="rId3" cstate="email"/>
          <a:srcRect/>
          <a:stretch>
            <a:fillRect/>
          </a:stretch>
        </p:blipFill>
        <p:spPr bwMode="auto">
          <a:xfrm>
            <a:off x="604838" y="3286705"/>
            <a:ext cx="2024062" cy="2425120"/>
          </a:xfrm>
          <a:prstGeom prst="rect">
            <a:avLst/>
          </a:prstGeom>
          <a:noFill/>
          <a:ln w="9525">
            <a:noFill/>
            <a:miter lim="800000"/>
            <a:headEnd/>
            <a:tailEnd/>
          </a:ln>
        </p:spPr>
      </p:pic>
      <p:grpSp>
        <p:nvGrpSpPr>
          <p:cNvPr id="22" name="Skupina 21"/>
          <p:cNvGrpSpPr/>
          <p:nvPr/>
        </p:nvGrpSpPr>
        <p:grpSpPr>
          <a:xfrm>
            <a:off x="2610960" y="2879111"/>
            <a:ext cx="1371600" cy="386937"/>
            <a:chOff x="2610960" y="2879111"/>
            <a:chExt cx="1371600" cy="386937"/>
          </a:xfrm>
        </p:grpSpPr>
        <p:sp>
          <p:nvSpPr>
            <p:cNvPr id="7" name="Obousměrná svislá šipka 6"/>
            <p:cNvSpPr/>
            <p:nvPr/>
          </p:nvSpPr>
          <p:spPr>
            <a:xfrm rot="3006136">
              <a:off x="3093767" y="2396304"/>
              <a:ext cx="205962" cy="1171575"/>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1" name="Obousměrná svislá šipka 20"/>
            <p:cNvSpPr/>
            <p:nvPr/>
          </p:nvSpPr>
          <p:spPr>
            <a:xfrm rot="3006136">
              <a:off x="3293792" y="2577279"/>
              <a:ext cx="205962" cy="1171575"/>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0034" y="357166"/>
            <a:ext cx="8229600" cy="1143000"/>
          </a:xfrm>
        </p:spPr>
        <p:txBody>
          <a:bodyPr>
            <a:noAutofit/>
          </a:bodyPr>
          <a:lstStyle/>
          <a:p>
            <a:r>
              <a:rPr lang="en-GB" sz="3600" b="1" dirty="0" smtClean="0"/>
              <a:t>Detailed information (parameters of the simulator)</a:t>
            </a:r>
            <a:endParaRPr lang="en-GB" sz="3600" b="1" dirty="0"/>
          </a:p>
        </p:txBody>
      </p:sp>
      <p:pic>
        <p:nvPicPr>
          <p:cNvPr id="4" name="obrázek 1" descr="Fig_1"/>
          <p:cNvPicPr>
            <a:picLocks noChangeAspect="1" noChangeArrowheads="1"/>
          </p:cNvPicPr>
          <p:nvPr/>
        </p:nvPicPr>
        <p:blipFill>
          <a:blip r:embed="rId2" cstate="email"/>
          <a:srcRect/>
          <a:stretch>
            <a:fillRect/>
          </a:stretch>
        </p:blipFill>
        <p:spPr bwMode="auto">
          <a:xfrm>
            <a:off x="4786314" y="1714488"/>
            <a:ext cx="4209934" cy="4418514"/>
          </a:xfrm>
          <a:prstGeom prst="rect">
            <a:avLst/>
          </a:prstGeom>
          <a:noFill/>
          <a:ln w="9525">
            <a:noFill/>
            <a:miter lim="800000"/>
            <a:headEnd/>
            <a:tailEnd/>
          </a:ln>
        </p:spPr>
      </p:pic>
      <p:sp>
        <p:nvSpPr>
          <p:cNvPr id="6" name="Obdélník 5"/>
          <p:cNvSpPr/>
          <p:nvPr/>
        </p:nvSpPr>
        <p:spPr>
          <a:xfrm>
            <a:off x="214282" y="2071678"/>
            <a:ext cx="4717958" cy="3139321"/>
          </a:xfrm>
          <a:prstGeom prst="rect">
            <a:avLst/>
          </a:prstGeom>
        </p:spPr>
        <p:txBody>
          <a:bodyPr wrap="square">
            <a:spAutoFit/>
          </a:bodyPr>
          <a:lstStyle/>
          <a:p>
            <a:r>
              <a:rPr lang="en-GB" dirty="0" smtClean="0"/>
              <a:t>Range of motions:</a:t>
            </a:r>
          </a:p>
          <a:p>
            <a:endParaRPr lang="en-GB" dirty="0" smtClean="0"/>
          </a:p>
          <a:p>
            <a:r>
              <a:rPr lang="en-GB" dirty="0" smtClean="0"/>
              <a:t>Flexion-extension  and internal-external rotation</a:t>
            </a:r>
          </a:p>
          <a:p>
            <a:r>
              <a:rPr lang="en-GB" dirty="0" smtClean="0"/>
              <a:t>(torque motors): 0-360° (theoretically)</a:t>
            </a:r>
          </a:p>
          <a:p>
            <a:endParaRPr lang="en-GB" dirty="0" smtClean="0"/>
          </a:p>
          <a:p>
            <a:r>
              <a:rPr lang="en-GB" dirty="0" smtClean="0"/>
              <a:t>Anterior-posterior movement</a:t>
            </a:r>
          </a:p>
          <a:p>
            <a:r>
              <a:rPr lang="en-GB" dirty="0" smtClean="0"/>
              <a:t>(linear motor): ±40mm</a:t>
            </a:r>
          </a:p>
          <a:p>
            <a:endParaRPr lang="en-GB" dirty="0" smtClean="0"/>
          </a:p>
          <a:p>
            <a:r>
              <a:rPr lang="en-GB" dirty="0" smtClean="0"/>
              <a:t>Distal-proximal movement</a:t>
            </a:r>
          </a:p>
          <a:p>
            <a:r>
              <a:rPr lang="en-GB" dirty="0" smtClean="0"/>
              <a:t>(hydraulic system): ±40mm (uncontrolled position, controlled force)</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34680" y="115234"/>
            <a:ext cx="3334286" cy="763480"/>
          </a:xfrm>
        </p:spPr>
        <p:txBody>
          <a:bodyPr>
            <a:normAutofit/>
          </a:bodyPr>
          <a:lstStyle/>
          <a:p>
            <a:pPr algn="l"/>
            <a:r>
              <a:rPr lang="en-GB" sz="2000" b="1" dirty="0" smtClean="0"/>
              <a:t>Parameters of linear motor</a:t>
            </a:r>
            <a:endParaRPr lang="en-GB" sz="2000" b="1" dirty="0"/>
          </a:p>
        </p:txBody>
      </p:sp>
      <p:sp>
        <p:nvSpPr>
          <p:cNvPr id="3" name="Zástupný symbol pro obsah 2"/>
          <p:cNvSpPr>
            <a:spLocks noGrp="1"/>
          </p:cNvSpPr>
          <p:nvPr>
            <p:ph idx="1"/>
          </p:nvPr>
        </p:nvSpPr>
        <p:spPr>
          <a:xfrm>
            <a:off x="305842" y="826357"/>
            <a:ext cx="3507512" cy="1252123"/>
          </a:xfrm>
        </p:spPr>
        <p:txBody>
          <a:bodyPr>
            <a:normAutofit/>
          </a:bodyPr>
          <a:lstStyle/>
          <a:p>
            <a:r>
              <a:rPr lang="en-GB" sz="1600" dirty="0" smtClean="0"/>
              <a:t>Peak force (for 1s): 1700 N</a:t>
            </a:r>
          </a:p>
          <a:p>
            <a:r>
              <a:rPr lang="en-GB" sz="1600" dirty="0" smtClean="0"/>
              <a:t>Continuous force: 605 N</a:t>
            </a:r>
          </a:p>
          <a:p>
            <a:r>
              <a:rPr lang="en-GB" sz="1600" dirty="0" smtClean="0"/>
              <a:t>Accuracy: ±0,005 mm/300mm</a:t>
            </a:r>
            <a:endParaRPr lang="en-GB" sz="1600" dirty="0"/>
          </a:p>
        </p:txBody>
      </p:sp>
      <p:sp>
        <p:nvSpPr>
          <p:cNvPr id="4" name="Nadpis 1"/>
          <p:cNvSpPr txBox="1">
            <a:spLocks/>
          </p:cNvSpPr>
          <p:nvPr/>
        </p:nvSpPr>
        <p:spPr>
          <a:xfrm>
            <a:off x="4576135" y="124288"/>
            <a:ext cx="4159493" cy="770093"/>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sz="2000" b="1" i="0" u="none" strike="noStrike" kern="1200" cap="none" spc="0" normalizeH="0" baseline="0" noProof="0" smtClean="0">
                <a:ln>
                  <a:noFill/>
                </a:ln>
                <a:solidFill>
                  <a:schemeClr val="tx1"/>
                </a:solidFill>
                <a:effectLst/>
                <a:uLnTx/>
                <a:uFillTx/>
                <a:latin typeface="+mj-lt"/>
                <a:ea typeface="+mj-ea"/>
                <a:cs typeface="+mj-cs"/>
              </a:rPr>
              <a:t>Prarameters of torque motors</a:t>
            </a:r>
            <a:endParaRPr kumimoji="0" lang="en-GB" sz="20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5" name="Zástupný symbol pro obsah 2"/>
          <p:cNvSpPr txBox="1">
            <a:spLocks/>
          </p:cNvSpPr>
          <p:nvPr/>
        </p:nvSpPr>
        <p:spPr>
          <a:xfrm>
            <a:off x="4320000" y="835410"/>
            <a:ext cx="4159493" cy="1046656"/>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1600" b="0" i="0" u="none" strike="noStrike" kern="1200" cap="none" spc="0" normalizeH="0" baseline="0" noProof="0" dirty="0" smtClean="0">
                <a:ln>
                  <a:noFill/>
                </a:ln>
                <a:solidFill>
                  <a:schemeClr val="tx1"/>
                </a:solidFill>
                <a:effectLst/>
                <a:uLnTx/>
                <a:uFillTx/>
                <a:latin typeface="+mn-lt"/>
                <a:ea typeface="+mn-ea"/>
                <a:cs typeface="+mn-cs"/>
              </a:rPr>
              <a:t>Peak moment (for 1s): 39 Nm</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1600" b="0" i="0" u="none" strike="noStrike" kern="1200" cap="none" spc="0" normalizeH="0" baseline="0" noProof="0" dirty="0" smtClean="0">
                <a:ln>
                  <a:noFill/>
                </a:ln>
                <a:solidFill>
                  <a:schemeClr val="tx1"/>
                </a:solidFill>
                <a:effectLst/>
                <a:uLnTx/>
                <a:uFillTx/>
                <a:latin typeface="+mn-lt"/>
                <a:ea typeface="+mn-ea"/>
                <a:cs typeface="+mn-cs"/>
              </a:rPr>
              <a:t>Continuous force: 14 Nm</a:t>
            </a:r>
          </a:p>
          <a:p>
            <a:pPr marL="342900" lvl="0" indent="-342900">
              <a:spcBef>
                <a:spcPct val="20000"/>
              </a:spcBef>
              <a:buFont typeface="Arial" pitchFamily="34" charset="0"/>
              <a:buChar char="•"/>
            </a:pPr>
            <a:r>
              <a:rPr kumimoji="0" lang="en-GB" sz="1600" b="0" i="0" u="none" strike="noStrike" kern="1200" cap="none" spc="0" normalizeH="0" baseline="0" noProof="0" dirty="0" smtClean="0">
                <a:ln>
                  <a:noFill/>
                </a:ln>
                <a:solidFill>
                  <a:schemeClr val="tx1"/>
                </a:solidFill>
                <a:effectLst/>
                <a:uLnTx/>
                <a:uFillTx/>
                <a:latin typeface="+mn-lt"/>
                <a:ea typeface="+mn-ea"/>
                <a:cs typeface="+mn-cs"/>
              </a:rPr>
              <a:t>Accuracy: 18 arc sec  (0,005</a:t>
            </a:r>
            <a:r>
              <a:rPr lang="en-GB" sz="1600" dirty="0" smtClean="0"/>
              <a:t>°)</a:t>
            </a:r>
            <a:endParaRPr kumimoji="0" lang="en-GB" sz="16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Nadpis 1"/>
          <p:cNvSpPr txBox="1">
            <a:spLocks/>
          </p:cNvSpPr>
          <p:nvPr/>
        </p:nvSpPr>
        <p:spPr>
          <a:xfrm>
            <a:off x="2352674" y="2006777"/>
            <a:ext cx="3635710" cy="1103740"/>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GB" sz="2000" b="1" i="0" u="none" strike="noStrike" kern="1200" cap="none" spc="0" normalizeH="0" baseline="0" noProof="0" dirty="0" smtClean="0">
                <a:ln>
                  <a:noFill/>
                </a:ln>
                <a:solidFill>
                  <a:schemeClr val="tx1"/>
                </a:solidFill>
                <a:effectLst/>
                <a:uLnTx/>
                <a:uFillTx/>
                <a:latin typeface="+mj-lt"/>
                <a:ea typeface="+mj-ea"/>
                <a:cs typeface="+mj-cs"/>
              </a:rPr>
              <a:t>Parameters of hydraulic</a:t>
            </a:r>
            <a:r>
              <a:rPr kumimoji="0" lang="en-GB" sz="2000" b="1" i="0" u="none" strike="noStrike" kern="1200" cap="none" spc="0" normalizeH="0" noProof="0" dirty="0" smtClean="0">
                <a:ln>
                  <a:noFill/>
                </a:ln>
                <a:solidFill>
                  <a:schemeClr val="tx1"/>
                </a:solidFill>
                <a:effectLst/>
                <a:uLnTx/>
                <a:uFillTx/>
                <a:latin typeface="+mj-lt"/>
                <a:ea typeface="+mj-ea"/>
                <a:cs typeface="+mj-cs"/>
              </a:rPr>
              <a:t> actuator</a:t>
            </a:r>
            <a:endParaRPr kumimoji="0" lang="en-GB" sz="20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7" name="Zástupný symbol pro obsah 2"/>
          <p:cNvSpPr txBox="1">
            <a:spLocks/>
          </p:cNvSpPr>
          <p:nvPr/>
        </p:nvSpPr>
        <p:spPr>
          <a:xfrm>
            <a:off x="2410682" y="2787794"/>
            <a:ext cx="4394447" cy="778727"/>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1600" b="0" i="0" u="none" strike="noStrike" kern="1200" cap="none" spc="0" normalizeH="0" baseline="0" noProof="0" dirty="0" smtClean="0">
                <a:ln>
                  <a:noFill/>
                </a:ln>
                <a:solidFill>
                  <a:schemeClr val="tx1"/>
                </a:solidFill>
                <a:effectLst/>
                <a:uLnTx/>
                <a:uFillTx/>
                <a:latin typeface="+mn-lt"/>
                <a:ea typeface="+mn-ea"/>
                <a:cs typeface="+mn-cs"/>
              </a:rPr>
              <a:t>Maximal pressure in hydraulic system: 16kPa</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1600" b="0" i="0" u="none" strike="noStrike" kern="1200" cap="none" spc="0" normalizeH="0" baseline="0" noProof="0" dirty="0" smtClean="0">
                <a:ln>
                  <a:noFill/>
                </a:ln>
                <a:solidFill>
                  <a:schemeClr val="tx1"/>
                </a:solidFill>
                <a:effectLst/>
                <a:uLnTx/>
                <a:uFillTx/>
                <a:latin typeface="+mn-lt"/>
                <a:ea typeface="+mn-ea"/>
                <a:cs typeface="+mn-cs"/>
              </a:rPr>
              <a:t>Force range: ±5kN</a:t>
            </a:r>
          </a:p>
        </p:txBody>
      </p:sp>
      <p:sp>
        <p:nvSpPr>
          <p:cNvPr id="9" name="Nadpis 1"/>
          <p:cNvSpPr txBox="1">
            <a:spLocks/>
          </p:cNvSpPr>
          <p:nvPr/>
        </p:nvSpPr>
        <p:spPr>
          <a:xfrm>
            <a:off x="2068135" y="3636608"/>
            <a:ext cx="4671588" cy="790113"/>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GB" sz="2000" b="1" i="0" u="none" strike="noStrike" kern="1200" cap="none" spc="0" normalizeH="0" baseline="0" noProof="0" dirty="0" smtClean="0">
                <a:ln>
                  <a:noFill/>
                </a:ln>
                <a:solidFill>
                  <a:schemeClr val="tx1"/>
                </a:solidFill>
                <a:effectLst/>
                <a:uLnTx/>
                <a:uFillTx/>
                <a:latin typeface="+mj-lt"/>
                <a:ea typeface="+mj-ea"/>
                <a:cs typeface="+mj-cs"/>
              </a:rPr>
              <a:t>Parameters of load cells (forces, moments)</a:t>
            </a:r>
          </a:p>
        </p:txBody>
      </p:sp>
      <p:sp>
        <p:nvSpPr>
          <p:cNvPr id="10" name="Zástupný symbol pro obsah 2"/>
          <p:cNvSpPr txBox="1">
            <a:spLocks/>
          </p:cNvSpPr>
          <p:nvPr/>
        </p:nvSpPr>
        <p:spPr>
          <a:xfrm>
            <a:off x="4454026" y="2924565"/>
            <a:ext cx="4394447" cy="778727"/>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endParaRPr kumimoji="0" lang="en-GB" sz="16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1" name="Obdélník 10"/>
          <p:cNvSpPr/>
          <p:nvPr/>
        </p:nvSpPr>
        <p:spPr>
          <a:xfrm>
            <a:off x="762000" y="4345166"/>
            <a:ext cx="7867649" cy="369332"/>
          </a:xfrm>
          <a:prstGeom prst="rect">
            <a:avLst/>
          </a:prstGeom>
        </p:spPr>
        <p:txBody>
          <a:bodyPr wrap="square">
            <a:spAutoFit/>
          </a:bodyPr>
          <a:lstStyle/>
          <a:p>
            <a:r>
              <a:rPr lang="en-GB" b="1" dirty="0" smtClean="0"/>
              <a:t>1 DOF load cell</a:t>
            </a:r>
            <a:r>
              <a:rPr lang="en-GB" dirty="0" smtClean="0"/>
              <a:t>	</a:t>
            </a:r>
            <a:r>
              <a:rPr lang="en-GB" smtClean="0"/>
              <a:t>	         or   	                       </a:t>
            </a:r>
            <a:r>
              <a:rPr lang="en-GB" b="1" smtClean="0"/>
              <a:t>6 </a:t>
            </a:r>
            <a:r>
              <a:rPr lang="en-GB" b="1" dirty="0" smtClean="0"/>
              <a:t>DOF load cell</a:t>
            </a:r>
            <a:endParaRPr lang="en-GB" b="1" dirty="0"/>
          </a:p>
        </p:txBody>
      </p:sp>
      <p:sp>
        <p:nvSpPr>
          <p:cNvPr id="12" name="Zástupný symbol pro obsah 2"/>
          <p:cNvSpPr txBox="1">
            <a:spLocks/>
          </p:cNvSpPr>
          <p:nvPr/>
        </p:nvSpPr>
        <p:spPr>
          <a:xfrm>
            <a:off x="306000" y="4884284"/>
            <a:ext cx="3637350" cy="1497466"/>
          </a:xfrm>
          <a:prstGeom prst="rect">
            <a:avLst/>
          </a:prstGeom>
        </p:spPr>
        <p:txBody>
          <a:bodyPr vert="horz" lIns="91440" tIns="45720" rIns="91440" bIns="45720" rtlCol="0">
            <a:normAutofit/>
          </a:bodyPr>
          <a:lstStyle/>
          <a:p>
            <a:pPr marL="342900" lvl="0" indent="-342900">
              <a:spcBef>
                <a:spcPct val="20000"/>
              </a:spcBef>
              <a:buFont typeface="Arial" pitchFamily="34" charset="0"/>
              <a:buChar char="•"/>
            </a:pPr>
            <a:r>
              <a:rPr kumimoji="0" lang="en-GB" sz="1600" b="0" i="0" u="none" strike="noStrike" kern="1200" cap="none" spc="0" normalizeH="0" baseline="0" noProof="0" smtClean="0">
                <a:ln>
                  <a:noFill/>
                </a:ln>
                <a:solidFill>
                  <a:schemeClr val="tx1"/>
                </a:solidFill>
                <a:effectLst/>
                <a:uLnTx/>
                <a:uFillTx/>
                <a:latin typeface="+mn-lt"/>
                <a:ea typeface="+mn-ea"/>
                <a:cs typeface="+mn-cs"/>
              </a:rPr>
              <a:t>Full scale (FS): 1,25/2,5/5 kN</a:t>
            </a:r>
          </a:p>
          <a:p>
            <a:pPr marL="342900" lvl="0" indent="-342900">
              <a:spcBef>
                <a:spcPct val="20000"/>
              </a:spcBef>
              <a:buFont typeface="Arial" pitchFamily="34" charset="0"/>
              <a:buChar char="•"/>
            </a:pPr>
            <a:r>
              <a:rPr kumimoji="0" lang="en-GB" sz="1600" b="0" i="0" u="none" strike="noStrike" kern="1200" cap="none" spc="0" normalizeH="0" baseline="0" noProof="0" smtClean="0">
                <a:ln>
                  <a:noFill/>
                </a:ln>
                <a:solidFill>
                  <a:schemeClr val="tx1"/>
                </a:solidFill>
                <a:effectLst/>
                <a:uLnTx/>
                <a:uFillTx/>
                <a:latin typeface="+mn-lt"/>
                <a:ea typeface="+mn-ea"/>
                <a:cs typeface="+mn-cs"/>
              </a:rPr>
              <a:t>Static error</a:t>
            </a:r>
            <a:r>
              <a:rPr kumimoji="0" lang="en-GB" sz="1600" b="0" i="0" u="none" strike="noStrike" kern="1200" cap="none" spc="0" normalizeH="0" noProof="0" smtClean="0">
                <a:ln>
                  <a:noFill/>
                </a:ln>
                <a:solidFill>
                  <a:schemeClr val="tx1"/>
                </a:solidFill>
                <a:effectLst/>
                <a:uLnTx/>
                <a:uFillTx/>
                <a:latin typeface="+mn-lt"/>
                <a:ea typeface="+mn-ea"/>
                <a:cs typeface="+mn-cs"/>
              </a:rPr>
              <a:t> band</a:t>
            </a:r>
            <a:r>
              <a:rPr lang="en-GB" sz="1600" smtClean="0"/>
              <a:t>: </a:t>
            </a:r>
            <a:r>
              <a:rPr lang="en-GB" sz="1600"/>
              <a:t>± </a:t>
            </a:r>
            <a:r>
              <a:rPr lang="en-GB" sz="1600" smtClean="0"/>
              <a:t>0,03 %FS</a:t>
            </a:r>
          </a:p>
          <a:p>
            <a:pPr marL="342900" indent="-342900">
              <a:spcBef>
                <a:spcPct val="20000"/>
              </a:spcBef>
              <a:buFont typeface="Arial" pitchFamily="34" charset="0"/>
              <a:buChar char="•"/>
            </a:pPr>
            <a:r>
              <a:rPr lang="en-GB" sz="1600" smtClean="0"/>
              <a:t>(Highly accurate measureing of the contact force in the vertical direction)</a:t>
            </a:r>
            <a:endParaRPr lang="en-GB" sz="1600" dirty="0"/>
          </a:p>
          <a:p>
            <a:pPr marL="342900" lvl="0" indent="-342900">
              <a:spcBef>
                <a:spcPct val="20000"/>
              </a:spcBef>
            </a:pPr>
            <a:endParaRPr lang="en-GB" sz="1600" dirty="0" smtClean="0"/>
          </a:p>
        </p:txBody>
      </p:sp>
      <p:sp>
        <p:nvSpPr>
          <p:cNvPr id="13" name="Zástupný symbol pro obsah 2"/>
          <p:cNvSpPr txBox="1">
            <a:spLocks/>
          </p:cNvSpPr>
          <p:nvPr/>
        </p:nvSpPr>
        <p:spPr>
          <a:xfrm>
            <a:off x="5268525" y="4873350"/>
            <a:ext cx="3656400" cy="1632225"/>
          </a:xfrm>
          <a:prstGeom prst="rect">
            <a:avLst/>
          </a:prstGeom>
        </p:spPr>
        <p:txBody>
          <a:bodyPr vert="horz" lIns="91440" tIns="45720" rIns="91440" bIns="45720" rtlCol="0">
            <a:normAutofit/>
          </a:bodyPr>
          <a:lstStyle/>
          <a:p>
            <a:pPr marL="342900" lvl="0" indent="-342900">
              <a:spcBef>
                <a:spcPct val="20000"/>
              </a:spcBef>
              <a:buFont typeface="Arial" pitchFamily="34" charset="0"/>
              <a:buChar char="•"/>
            </a:pPr>
            <a:r>
              <a:rPr kumimoji="0" lang="en-GB" sz="1600" b="0" i="0" u="none" strike="noStrike" kern="1200" cap="none" spc="0" normalizeH="0" baseline="0" noProof="0" dirty="0" smtClean="0">
                <a:ln>
                  <a:noFill/>
                </a:ln>
                <a:solidFill>
                  <a:schemeClr val="tx1"/>
                </a:solidFill>
                <a:effectLst/>
                <a:uLnTx/>
                <a:uFillTx/>
                <a:latin typeface="+mn-lt"/>
                <a:ea typeface="+mn-ea"/>
                <a:cs typeface="+mn-cs"/>
              </a:rPr>
              <a:t>Full scale (FS): </a:t>
            </a:r>
            <a:r>
              <a:rPr kumimoji="0" lang="en-GB" sz="1600" b="0" i="0" u="none" strike="noStrike" kern="1200" cap="none" spc="0" normalizeH="0" baseline="0" noProof="0" dirty="0" err="1" smtClean="0">
                <a:ln>
                  <a:noFill/>
                </a:ln>
                <a:solidFill>
                  <a:schemeClr val="tx1"/>
                </a:solidFill>
                <a:effectLst/>
                <a:uLnTx/>
                <a:uFillTx/>
                <a:latin typeface="+mn-lt"/>
                <a:ea typeface="+mn-ea"/>
                <a:cs typeface="+mn-cs"/>
              </a:rPr>
              <a:t>Fx</a:t>
            </a:r>
            <a:r>
              <a:rPr kumimoji="0" lang="en-GB"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GB" sz="1600" b="0" i="0" u="none" strike="noStrike" kern="1200" cap="none" spc="0" normalizeH="0" baseline="0" noProof="0" dirty="0" err="1" smtClean="0">
                <a:ln>
                  <a:noFill/>
                </a:ln>
                <a:solidFill>
                  <a:schemeClr val="tx1"/>
                </a:solidFill>
                <a:effectLst/>
                <a:uLnTx/>
                <a:uFillTx/>
                <a:latin typeface="+mn-lt"/>
                <a:ea typeface="+mn-ea"/>
                <a:cs typeface="+mn-cs"/>
              </a:rPr>
              <a:t>Fy</a:t>
            </a:r>
            <a:r>
              <a:rPr kumimoji="0" lang="en-GB" sz="1600" b="0" i="0" u="none" strike="noStrike" kern="1200" cap="none" spc="0" normalizeH="0" baseline="0" noProof="0" dirty="0" smtClean="0">
                <a:ln>
                  <a:noFill/>
                </a:ln>
                <a:solidFill>
                  <a:schemeClr val="tx1"/>
                </a:solidFill>
                <a:effectLst/>
                <a:uLnTx/>
                <a:uFillTx/>
                <a:latin typeface="+mn-lt"/>
                <a:ea typeface="+mn-ea"/>
                <a:cs typeface="+mn-cs"/>
              </a:rPr>
              <a:t>: 1,9kN</a:t>
            </a:r>
          </a:p>
          <a:p>
            <a:pPr marL="342900" lvl="0" indent="-342900">
              <a:spcBef>
                <a:spcPct val="20000"/>
              </a:spcBef>
            </a:pPr>
            <a:r>
              <a:rPr lang="en-GB" sz="1600" dirty="0" smtClean="0"/>
              <a:t>		                    </a:t>
            </a:r>
            <a:r>
              <a:rPr lang="en-GB" sz="1600" dirty="0" err="1" smtClean="0"/>
              <a:t>Fz</a:t>
            </a:r>
            <a:r>
              <a:rPr lang="en-GB" sz="1600" dirty="0" smtClean="0"/>
              <a:t>: 3,8kN	</a:t>
            </a:r>
          </a:p>
          <a:p>
            <a:pPr marL="342900" lvl="0" indent="-342900">
              <a:spcBef>
                <a:spcPct val="20000"/>
              </a:spcBef>
            </a:pPr>
            <a:r>
              <a:rPr kumimoji="0" lang="en-GB" sz="1600" b="0" i="0" u="none" strike="noStrike" kern="1200" cap="none" spc="0" normalizeH="0" baseline="0" noProof="0" dirty="0" smtClean="0">
                <a:ln>
                  <a:noFill/>
                </a:ln>
                <a:solidFill>
                  <a:schemeClr val="tx1"/>
                </a:solidFill>
                <a:effectLst/>
                <a:uLnTx/>
                <a:uFillTx/>
                <a:latin typeface="+mn-lt"/>
                <a:ea typeface="+mn-ea"/>
                <a:cs typeface="+mn-cs"/>
              </a:rPr>
              <a:t>       	</a:t>
            </a:r>
            <a:r>
              <a:rPr kumimoji="0" lang="en-GB" sz="1600" b="0" i="0" u="none" strike="noStrike" kern="1200" cap="none" spc="0" normalizeH="0" noProof="0" dirty="0" smtClean="0">
                <a:ln>
                  <a:noFill/>
                </a:ln>
                <a:solidFill>
                  <a:schemeClr val="tx1"/>
                </a:solidFill>
                <a:effectLst/>
                <a:uLnTx/>
                <a:uFillTx/>
                <a:latin typeface="+mn-lt"/>
                <a:ea typeface="+mn-ea"/>
                <a:cs typeface="+mn-cs"/>
              </a:rPr>
              <a:t>               </a:t>
            </a:r>
            <a:r>
              <a:rPr kumimoji="0" lang="en-GB" sz="1600" b="0" i="0" u="none" strike="noStrike" kern="1200" cap="none" spc="0" normalizeH="0" noProof="0" dirty="0" err="1" smtClean="0">
                <a:ln>
                  <a:noFill/>
                </a:ln>
                <a:solidFill>
                  <a:schemeClr val="tx1"/>
                </a:solidFill>
                <a:effectLst/>
                <a:uLnTx/>
                <a:uFillTx/>
                <a:latin typeface="+mn-lt"/>
                <a:ea typeface="+mn-ea"/>
                <a:cs typeface="+mn-cs"/>
              </a:rPr>
              <a:t>Mx</a:t>
            </a:r>
            <a:r>
              <a:rPr kumimoji="0" lang="en-GB" sz="1600" b="0" i="0" u="none" strike="noStrike" kern="1200" cap="none" spc="0" normalizeH="0" noProof="0" dirty="0" smtClean="0">
                <a:ln>
                  <a:noFill/>
                </a:ln>
                <a:solidFill>
                  <a:schemeClr val="tx1"/>
                </a:solidFill>
                <a:effectLst/>
                <a:uLnTx/>
                <a:uFillTx/>
                <a:latin typeface="+mn-lt"/>
                <a:ea typeface="+mn-ea"/>
                <a:cs typeface="+mn-cs"/>
              </a:rPr>
              <a:t>, My, </a:t>
            </a:r>
            <a:r>
              <a:rPr kumimoji="0" lang="en-GB" sz="1600" b="0" i="0" u="none" strike="noStrike" kern="1200" cap="none" spc="0" normalizeH="0" noProof="0" dirty="0" err="1" smtClean="0">
                <a:ln>
                  <a:noFill/>
                </a:ln>
                <a:solidFill>
                  <a:schemeClr val="tx1"/>
                </a:solidFill>
                <a:effectLst/>
                <a:uLnTx/>
                <a:uFillTx/>
                <a:latin typeface="+mn-lt"/>
                <a:ea typeface="+mn-ea"/>
                <a:cs typeface="+mn-cs"/>
              </a:rPr>
              <a:t>Mz</a:t>
            </a:r>
            <a:r>
              <a:rPr kumimoji="0" lang="en-GB" sz="1600" b="0" i="0" u="none" strike="noStrike" kern="1200" cap="none" spc="0" normalizeH="0" noProof="0" dirty="0" smtClean="0">
                <a:ln>
                  <a:noFill/>
                </a:ln>
                <a:solidFill>
                  <a:schemeClr val="tx1"/>
                </a:solidFill>
                <a:effectLst/>
                <a:uLnTx/>
                <a:uFillTx/>
                <a:latin typeface="+mn-lt"/>
                <a:ea typeface="+mn-ea"/>
                <a:cs typeface="+mn-cs"/>
              </a:rPr>
              <a:t>: 80 Nm</a:t>
            </a:r>
          </a:p>
          <a:p>
            <a:pPr marL="342900" indent="-342900">
              <a:spcBef>
                <a:spcPct val="20000"/>
              </a:spcBef>
              <a:buFont typeface="Arial" pitchFamily="34" charset="0"/>
              <a:buChar char="•"/>
            </a:pPr>
            <a:r>
              <a:rPr lang="en-GB" sz="1600" smtClean="0"/>
              <a:t>(Lower </a:t>
            </a:r>
            <a:r>
              <a:rPr lang="en-GB" sz="1600" dirty="0" smtClean="0"/>
              <a:t>accuracy, but possibility to measure all 3 forces and 3 moments)</a:t>
            </a:r>
          </a:p>
          <a:p>
            <a:pPr marL="342900" lvl="0" indent="-342900">
              <a:spcBef>
                <a:spcPct val="20000"/>
              </a:spcBef>
            </a:pPr>
            <a:endParaRPr kumimoji="0" lang="en-GB" sz="1600" b="0" i="0" u="none" strike="noStrike" kern="1200" cap="none" spc="0" normalizeH="0" noProof="0" dirty="0" smtClean="0">
              <a:ln>
                <a:noFill/>
              </a:ln>
              <a:solidFill>
                <a:schemeClr val="tx1"/>
              </a:solidFill>
              <a:effectLst/>
              <a:uLnTx/>
              <a:uFillTx/>
              <a:latin typeface="+mn-lt"/>
              <a:ea typeface="+mn-ea"/>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a:spLocks noGrp="1"/>
          </p:cNvSpPr>
          <p:nvPr>
            <p:ph type="title"/>
          </p:nvPr>
        </p:nvSpPr>
        <p:spPr>
          <a:xfrm>
            <a:off x="457200" y="274638"/>
            <a:ext cx="8229600" cy="950480"/>
          </a:xfrm>
        </p:spPr>
        <p:txBody>
          <a:bodyPr>
            <a:normAutofit/>
          </a:bodyPr>
          <a:lstStyle/>
          <a:p>
            <a:r>
              <a:rPr lang="en-GB" sz="3200" b="1" dirty="0" smtClean="0"/>
              <a:t>Parameters of the assembly</a:t>
            </a:r>
            <a:endParaRPr lang="en-GB" sz="3200" b="1" dirty="0"/>
          </a:p>
        </p:txBody>
      </p:sp>
      <p:grpSp>
        <p:nvGrpSpPr>
          <p:cNvPr id="19" name="Skupina 18"/>
          <p:cNvGrpSpPr/>
          <p:nvPr/>
        </p:nvGrpSpPr>
        <p:grpSpPr>
          <a:xfrm>
            <a:off x="6129014" y="3876705"/>
            <a:ext cx="2819400" cy="2858457"/>
            <a:chOff x="5667375" y="1479734"/>
            <a:chExt cx="2819400" cy="2858457"/>
          </a:xfrm>
        </p:grpSpPr>
        <p:pic>
          <p:nvPicPr>
            <p:cNvPr id="5" name="Picture 2"/>
            <p:cNvPicPr>
              <a:picLocks noChangeAspect="1" noChangeArrowheads="1"/>
            </p:cNvPicPr>
            <p:nvPr/>
          </p:nvPicPr>
          <p:blipFill>
            <a:blip r:embed="rId2" cstate="email"/>
            <a:srcRect/>
            <a:stretch>
              <a:fillRect/>
            </a:stretch>
          </p:blipFill>
          <p:spPr bwMode="auto">
            <a:xfrm>
              <a:off x="5667375" y="1479734"/>
              <a:ext cx="2819400" cy="2858457"/>
            </a:xfrm>
            <a:prstGeom prst="rect">
              <a:avLst/>
            </a:prstGeom>
            <a:noFill/>
            <a:ln w="9525">
              <a:noFill/>
              <a:miter lim="800000"/>
              <a:headEnd/>
              <a:tailEnd/>
            </a:ln>
            <a:effectLst/>
          </p:spPr>
        </p:pic>
        <p:sp>
          <p:nvSpPr>
            <p:cNvPr id="6" name="Šipka nahoru 5"/>
            <p:cNvSpPr/>
            <p:nvPr/>
          </p:nvSpPr>
          <p:spPr>
            <a:xfrm rot="3683234">
              <a:off x="6501675" y="2276617"/>
              <a:ext cx="321520" cy="781050"/>
            </a:xfrm>
            <a:prstGeom prst="upArrow">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0" name="Přímá spojovací čára 9"/>
            <p:cNvCxnSpPr/>
            <p:nvPr/>
          </p:nvCxnSpPr>
          <p:spPr>
            <a:xfrm rot="10800000" flipV="1">
              <a:off x="6019801" y="2457450"/>
              <a:ext cx="1019175" cy="557212"/>
            </a:xfrm>
            <a:prstGeom prst="line">
              <a:avLst/>
            </a:prstGeom>
            <a:ln w="22225">
              <a:solidFill>
                <a:schemeClr val="tx1"/>
              </a:solidFill>
              <a:prstDash val="lgDashDot"/>
            </a:ln>
          </p:spPr>
          <p:style>
            <a:lnRef idx="1">
              <a:schemeClr val="accent1"/>
            </a:lnRef>
            <a:fillRef idx="0">
              <a:schemeClr val="accent1"/>
            </a:fillRef>
            <a:effectRef idx="0">
              <a:schemeClr val="accent1"/>
            </a:effectRef>
            <a:fontRef idx="minor">
              <a:schemeClr val="tx1"/>
            </a:fontRef>
          </p:style>
        </p:cxnSp>
        <p:sp>
          <p:nvSpPr>
            <p:cNvPr id="8" name="Šipka nahoru 7"/>
            <p:cNvSpPr/>
            <p:nvPr/>
          </p:nvSpPr>
          <p:spPr>
            <a:xfrm rot="21540000">
              <a:off x="6561682" y="2123900"/>
              <a:ext cx="321520" cy="781050"/>
            </a:xfrm>
            <a:prstGeom prst="upArrow">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5" name="Přímá spojovací čára 14"/>
            <p:cNvCxnSpPr/>
            <p:nvPr/>
          </p:nvCxnSpPr>
          <p:spPr>
            <a:xfrm rot="16200000" flipH="1">
              <a:off x="6208713" y="2646361"/>
              <a:ext cx="1022350" cy="15877"/>
            </a:xfrm>
            <a:prstGeom prst="line">
              <a:avLst/>
            </a:prstGeom>
            <a:ln w="22225">
              <a:solidFill>
                <a:schemeClr val="tx1"/>
              </a:solidFill>
              <a:prstDash val="lgDashDot"/>
            </a:ln>
          </p:spPr>
          <p:style>
            <a:lnRef idx="1">
              <a:schemeClr val="accent1"/>
            </a:lnRef>
            <a:fillRef idx="0">
              <a:schemeClr val="accent1"/>
            </a:fillRef>
            <a:effectRef idx="0">
              <a:schemeClr val="accent1"/>
            </a:effectRef>
            <a:fontRef idx="minor">
              <a:schemeClr val="tx1"/>
            </a:fontRef>
          </p:style>
        </p:cxnSp>
      </p:grpSp>
      <p:sp>
        <p:nvSpPr>
          <p:cNvPr id="13" name="Obdélník 12"/>
          <p:cNvSpPr/>
          <p:nvPr/>
        </p:nvSpPr>
        <p:spPr>
          <a:xfrm rot="16200000">
            <a:off x="5951685" y="4357849"/>
            <a:ext cx="1152944" cy="461665"/>
          </a:xfrm>
          <a:prstGeom prst="rect">
            <a:avLst/>
          </a:prstGeom>
        </p:spPr>
        <p:txBody>
          <a:bodyPr wrap="none">
            <a:spAutoFit/>
          </a:bodyPr>
          <a:lstStyle/>
          <a:p>
            <a:r>
              <a:rPr lang="en-GB" sz="2400" b="1" smtClean="0">
                <a:solidFill>
                  <a:srgbClr val="00B050"/>
                </a:solidFill>
              </a:rPr>
              <a:t>Vertical</a:t>
            </a:r>
            <a:endParaRPr lang="en-GB" sz="2400" b="1">
              <a:solidFill>
                <a:srgbClr val="00B050"/>
              </a:solidFill>
            </a:endParaRPr>
          </a:p>
        </p:txBody>
      </p:sp>
      <p:sp>
        <p:nvSpPr>
          <p:cNvPr id="14" name="Obdélník 13"/>
          <p:cNvSpPr/>
          <p:nvPr/>
        </p:nvSpPr>
        <p:spPr>
          <a:xfrm rot="19916044">
            <a:off x="6025005" y="5561824"/>
            <a:ext cx="1504001" cy="461665"/>
          </a:xfrm>
          <a:prstGeom prst="rect">
            <a:avLst/>
          </a:prstGeom>
        </p:spPr>
        <p:txBody>
          <a:bodyPr wrap="none">
            <a:spAutoFit/>
          </a:bodyPr>
          <a:lstStyle/>
          <a:p>
            <a:r>
              <a:rPr lang="en-GB" sz="2400" b="1" smtClean="0">
                <a:solidFill>
                  <a:srgbClr val="FF0000"/>
                </a:solidFill>
              </a:rPr>
              <a:t>Horizontal</a:t>
            </a:r>
            <a:endParaRPr lang="en-GB" sz="2400" b="1">
              <a:solidFill>
                <a:srgbClr val="FF0000"/>
              </a:solidFill>
            </a:endParaRPr>
          </a:p>
        </p:txBody>
      </p:sp>
      <p:sp>
        <p:nvSpPr>
          <p:cNvPr id="21" name="Obdélník 20"/>
          <p:cNvSpPr/>
          <p:nvPr/>
        </p:nvSpPr>
        <p:spPr>
          <a:xfrm>
            <a:off x="1346069" y="1291246"/>
            <a:ext cx="1974836" cy="369332"/>
          </a:xfrm>
          <a:prstGeom prst="rect">
            <a:avLst/>
          </a:prstGeom>
        </p:spPr>
        <p:txBody>
          <a:bodyPr wrap="none">
            <a:spAutoFit/>
          </a:bodyPr>
          <a:lstStyle/>
          <a:p>
            <a:r>
              <a:rPr lang="en-GB" smtClean="0">
                <a:solidFill>
                  <a:srgbClr val="FF0000"/>
                </a:solidFill>
              </a:rPr>
              <a:t>Horizontal</a:t>
            </a:r>
            <a:r>
              <a:rPr lang="en-GB" smtClean="0"/>
              <a:t> stiffness</a:t>
            </a:r>
            <a:endParaRPr lang="en-GB"/>
          </a:p>
        </p:txBody>
      </p:sp>
      <p:graphicFrame>
        <p:nvGraphicFramePr>
          <p:cNvPr id="22" name="Tabulka 21"/>
          <p:cNvGraphicFramePr>
            <a:graphicFrameLocks noGrp="1"/>
          </p:cNvGraphicFramePr>
          <p:nvPr/>
        </p:nvGraphicFramePr>
        <p:xfrm>
          <a:off x="378781" y="1707717"/>
          <a:ext cx="6845305" cy="552450"/>
        </p:xfrm>
        <a:graphic>
          <a:graphicData uri="http://schemas.openxmlformats.org/drawingml/2006/table">
            <a:tbl>
              <a:tblPr>
                <a:tableStyleId>{5C22544A-7EE6-4342-B048-85BDC9FD1C3A}</a:tableStyleId>
              </a:tblPr>
              <a:tblGrid>
                <a:gridCol w="1129122"/>
                <a:gridCol w="519653"/>
                <a:gridCol w="519653"/>
                <a:gridCol w="519653"/>
                <a:gridCol w="519653"/>
                <a:gridCol w="519653"/>
                <a:gridCol w="519653"/>
                <a:gridCol w="519653"/>
                <a:gridCol w="519653"/>
                <a:gridCol w="519653"/>
                <a:gridCol w="519653"/>
                <a:gridCol w="519653"/>
              </a:tblGrid>
              <a:tr h="190500">
                <a:tc>
                  <a:txBody>
                    <a:bodyPr/>
                    <a:lstStyle/>
                    <a:p>
                      <a:pPr algn="l" fontAlgn="t"/>
                      <a:r>
                        <a:rPr lang="en-GB" sz="1100" u="none" strike="noStrike" noProof="0" dirty="0" smtClean="0">
                          <a:effectLst/>
                        </a:rPr>
                        <a:t>Force [N]</a:t>
                      </a:r>
                      <a:endParaRPr lang="en-GB" sz="1100" b="1" i="0" u="none" strike="noStrike" noProof="0" dirty="0">
                        <a:solidFill>
                          <a:srgbClr val="000000"/>
                        </a:solidFill>
                        <a:effectLst/>
                        <a:latin typeface="Times New Roman"/>
                      </a:endParaRPr>
                    </a:p>
                  </a:txBody>
                  <a:tcPr marL="9525" marR="9525" marT="9525" marB="0"/>
                </a:tc>
                <a:tc>
                  <a:txBody>
                    <a:bodyPr/>
                    <a:lstStyle/>
                    <a:p>
                      <a:pPr algn="ctr" fontAlgn="b"/>
                      <a:r>
                        <a:rPr lang="cs-CZ" sz="1100" u="none" strike="noStrike" dirty="0">
                          <a:effectLst/>
                        </a:rPr>
                        <a:t>100</a:t>
                      </a:r>
                      <a:endParaRPr lang="cs-CZ" sz="1100" b="0" i="0" u="none" strike="noStrike" dirty="0">
                        <a:solidFill>
                          <a:srgbClr val="000000"/>
                        </a:solidFill>
                        <a:effectLst/>
                        <a:latin typeface="Times New Roman"/>
                      </a:endParaRPr>
                    </a:p>
                  </a:txBody>
                  <a:tcPr marL="9525" marR="9525" marT="9525" marB="0" anchor="b"/>
                </a:tc>
                <a:tc>
                  <a:txBody>
                    <a:bodyPr/>
                    <a:lstStyle/>
                    <a:p>
                      <a:pPr algn="ctr" fontAlgn="b"/>
                      <a:r>
                        <a:rPr lang="cs-CZ" sz="1100" u="none" strike="noStrike">
                          <a:effectLst/>
                        </a:rPr>
                        <a:t>500</a:t>
                      </a:r>
                      <a:endParaRPr lang="cs-CZ" sz="1100" b="0" i="0" u="none" strike="noStrike">
                        <a:solidFill>
                          <a:srgbClr val="000000"/>
                        </a:solidFill>
                        <a:effectLst/>
                        <a:latin typeface="Times New Roman"/>
                      </a:endParaRPr>
                    </a:p>
                  </a:txBody>
                  <a:tcPr marL="9525" marR="9525" marT="9525" marB="0" anchor="b"/>
                </a:tc>
                <a:tc>
                  <a:txBody>
                    <a:bodyPr/>
                    <a:lstStyle/>
                    <a:p>
                      <a:pPr algn="ctr" fontAlgn="b"/>
                      <a:r>
                        <a:rPr lang="cs-CZ" sz="1100" u="none" strike="noStrike">
                          <a:effectLst/>
                        </a:rPr>
                        <a:t>1000</a:t>
                      </a:r>
                      <a:endParaRPr lang="cs-CZ" sz="1100" b="0" i="0" u="none" strike="noStrike">
                        <a:solidFill>
                          <a:srgbClr val="000000"/>
                        </a:solidFill>
                        <a:effectLst/>
                        <a:latin typeface="Times New Roman"/>
                      </a:endParaRPr>
                    </a:p>
                  </a:txBody>
                  <a:tcPr marL="9525" marR="9525" marT="9525" marB="0" anchor="b"/>
                </a:tc>
                <a:tc>
                  <a:txBody>
                    <a:bodyPr/>
                    <a:lstStyle/>
                    <a:p>
                      <a:pPr algn="ctr" fontAlgn="b"/>
                      <a:r>
                        <a:rPr lang="cs-CZ" sz="1100" u="none" strike="noStrike">
                          <a:effectLst/>
                        </a:rPr>
                        <a:t>1500</a:t>
                      </a:r>
                      <a:endParaRPr lang="cs-CZ" sz="1100" b="0" i="0" u="none" strike="noStrike">
                        <a:solidFill>
                          <a:srgbClr val="000000"/>
                        </a:solidFill>
                        <a:effectLst/>
                        <a:latin typeface="Times New Roman"/>
                      </a:endParaRPr>
                    </a:p>
                  </a:txBody>
                  <a:tcPr marL="9525" marR="9525" marT="9525" marB="0" anchor="b"/>
                </a:tc>
                <a:tc>
                  <a:txBody>
                    <a:bodyPr/>
                    <a:lstStyle/>
                    <a:p>
                      <a:pPr algn="ctr" fontAlgn="b"/>
                      <a:r>
                        <a:rPr lang="cs-CZ" sz="1100" u="none" strike="noStrike">
                          <a:effectLst/>
                        </a:rPr>
                        <a:t>2000</a:t>
                      </a:r>
                      <a:endParaRPr lang="cs-CZ" sz="1100" b="0" i="0" u="none" strike="noStrike">
                        <a:solidFill>
                          <a:srgbClr val="000000"/>
                        </a:solidFill>
                        <a:effectLst/>
                        <a:latin typeface="Times New Roman"/>
                      </a:endParaRPr>
                    </a:p>
                  </a:txBody>
                  <a:tcPr marL="9525" marR="9525" marT="9525" marB="0" anchor="b"/>
                </a:tc>
                <a:tc>
                  <a:txBody>
                    <a:bodyPr/>
                    <a:lstStyle/>
                    <a:p>
                      <a:pPr algn="ctr" fontAlgn="b"/>
                      <a:r>
                        <a:rPr lang="cs-CZ" sz="1100" u="none" strike="noStrike">
                          <a:effectLst/>
                        </a:rPr>
                        <a:t>2500</a:t>
                      </a:r>
                      <a:endParaRPr lang="cs-CZ" sz="1100" b="0" i="0" u="none" strike="noStrike">
                        <a:solidFill>
                          <a:srgbClr val="000000"/>
                        </a:solidFill>
                        <a:effectLst/>
                        <a:latin typeface="Times New Roman"/>
                      </a:endParaRPr>
                    </a:p>
                  </a:txBody>
                  <a:tcPr marL="9525" marR="9525" marT="9525" marB="0" anchor="b"/>
                </a:tc>
                <a:tc>
                  <a:txBody>
                    <a:bodyPr/>
                    <a:lstStyle/>
                    <a:p>
                      <a:pPr algn="ctr" fontAlgn="b"/>
                      <a:r>
                        <a:rPr lang="cs-CZ" sz="1100" u="none" strike="noStrike">
                          <a:effectLst/>
                        </a:rPr>
                        <a:t>3000</a:t>
                      </a:r>
                      <a:endParaRPr lang="cs-CZ" sz="1100" b="0" i="0" u="none" strike="noStrike">
                        <a:solidFill>
                          <a:srgbClr val="000000"/>
                        </a:solidFill>
                        <a:effectLst/>
                        <a:latin typeface="Times New Roman"/>
                      </a:endParaRPr>
                    </a:p>
                  </a:txBody>
                  <a:tcPr marL="9525" marR="9525" marT="9525" marB="0" anchor="b"/>
                </a:tc>
                <a:tc>
                  <a:txBody>
                    <a:bodyPr/>
                    <a:lstStyle/>
                    <a:p>
                      <a:pPr algn="ctr" fontAlgn="b"/>
                      <a:r>
                        <a:rPr lang="cs-CZ" sz="1100" u="none" strike="noStrike">
                          <a:effectLst/>
                        </a:rPr>
                        <a:t>3500</a:t>
                      </a:r>
                      <a:endParaRPr lang="cs-CZ" sz="1100" b="0" i="0" u="none" strike="noStrike">
                        <a:solidFill>
                          <a:srgbClr val="000000"/>
                        </a:solidFill>
                        <a:effectLst/>
                        <a:latin typeface="Times New Roman"/>
                      </a:endParaRPr>
                    </a:p>
                  </a:txBody>
                  <a:tcPr marL="9525" marR="9525" marT="9525" marB="0" anchor="b"/>
                </a:tc>
                <a:tc>
                  <a:txBody>
                    <a:bodyPr/>
                    <a:lstStyle/>
                    <a:p>
                      <a:pPr algn="ctr" fontAlgn="b"/>
                      <a:r>
                        <a:rPr lang="cs-CZ" sz="1100" u="none" strike="noStrike">
                          <a:effectLst/>
                        </a:rPr>
                        <a:t>4000</a:t>
                      </a:r>
                      <a:endParaRPr lang="cs-CZ" sz="1100" b="0" i="0" u="none" strike="noStrike">
                        <a:solidFill>
                          <a:srgbClr val="000000"/>
                        </a:solidFill>
                        <a:effectLst/>
                        <a:latin typeface="Times New Roman"/>
                      </a:endParaRPr>
                    </a:p>
                  </a:txBody>
                  <a:tcPr marL="9525" marR="9525" marT="9525" marB="0" anchor="b"/>
                </a:tc>
                <a:tc>
                  <a:txBody>
                    <a:bodyPr/>
                    <a:lstStyle/>
                    <a:p>
                      <a:pPr algn="ctr" fontAlgn="b"/>
                      <a:r>
                        <a:rPr lang="cs-CZ" sz="1100" u="none" strike="noStrike">
                          <a:effectLst/>
                        </a:rPr>
                        <a:t>4500</a:t>
                      </a:r>
                      <a:endParaRPr lang="cs-CZ" sz="1100" b="0" i="0" u="none" strike="noStrike">
                        <a:solidFill>
                          <a:srgbClr val="000000"/>
                        </a:solidFill>
                        <a:effectLst/>
                        <a:latin typeface="Times New Roman"/>
                      </a:endParaRPr>
                    </a:p>
                  </a:txBody>
                  <a:tcPr marL="9525" marR="9525" marT="9525" marB="0" anchor="b"/>
                </a:tc>
                <a:tc>
                  <a:txBody>
                    <a:bodyPr/>
                    <a:lstStyle/>
                    <a:p>
                      <a:pPr algn="ctr" fontAlgn="b"/>
                      <a:r>
                        <a:rPr lang="cs-CZ" sz="1100" u="none" strike="noStrike">
                          <a:effectLst/>
                        </a:rPr>
                        <a:t>5000</a:t>
                      </a:r>
                      <a:endParaRPr lang="cs-CZ" sz="1100" b="0" i="0" u="none" strike="noStrike">
                        <a:solidFill>
                          <a:srgbClr val="000000"/>
                        </a:solidFill>
                        <a:effectLst/>
                        <a:latin typeface="Times New Roman"/>
                      </a:endParaRPr>
                    </a:p>
                  </a:txBody>
                  <a:tcPr marL="9525" marR="9525" marT="9525" marB="0" anchor="b"/>
                </a:tc>
              </a:tr>
              <a:tr h="361950">
                <a:tc>
                  <a:txBody>
                    <a:bodyPr/>
                    <a:lstStyle/>
                    <a:p>
                      <a:pPr algn="l" fontAlgn="t"/>
                      <a:r>
                        <a:rPr lang="en-GB" sz="1100" u="none" strike="noStrike" noProof="0" dirty="0" smtClean="0">
                          <a:effectLst/>
                        </a:rPr>
                        <a:t>abs. displacement</a:t>
                      </a:r>
                      <a:br>
                        <a:rPr lang="en-GB" sz="1100" u="none" strike="noStrike" noProof="0" dirty="0" smtClean="0">
                          <a:effectLst/>
                        </a:rPr>
                      </a:br>
                      <a:r>
                        <a:rPr lang="en-GB" sz="1100" u="none" strike="noStrike" noProof="0" dirty="0" smtClean="0">
                          <a:effectLst/>
                        </a:rPr>
                        <a:t>[µm]</a:t>
                      </a:r>
                      <a:endParaRPr lang="en-GB" sz="1100" b="1" i="0" u="none" strike="noStrike" noProof="0" dirty="0">
                        <a:solidFill>
                          <a:srgbClr val="000000"/>
                        </a:solidFill>
                        <a:effectLst/>
                        <a:latin typeface="Times New Roman"/>
                      </a:endParaRPr>
                    </a:p>
                  </a:txBody>
                  <a:tcPr marL="9525" marR="9525" marT="9525" marB="0"/>
                </a:tc>
                <a:tc>
                  <a:txBody>
                    <a:bodyPr/>
                    <a:lstStyle/>
                    <a:p>
                      <a:pPr algn="ctr" fontAlgn="ctr"/>
                      <a:endParaRPr lang="cs-CZ" sz="1100" b="0" i="0" u="none" strike="noStrike">
                        <a:solidFill>
                          <a:srgbClr val="000000"/>
                        </a:solidFill>
                        <a:effectLst/>
                        <a:latin typeface="Times New Roman"/>
                      </a:endParaRPr>
                    </a:p>
                  </a:txBody>
                  <a:tcPr marL="9525" marR="9525" marT="9525" marB="0" anchor="ctr"/>
                </a:tc>
                <a:tc>
                  <a:txBody>
                    <a:bodyPr/>
                    <a:lstStyle/>
                    <a:p>
                      <a:pPr algn="ctr" fontAlgn="ctr"/>
                      <a:r>
                        <a:rPr lang="cs-CZ" sz="1100" u="none" strike="noStrike">
                          <a:effectLst/>
                        </a:rPr>
                        <a:t>-0.06</a:t>
                      </a:r>
                      <a:endParaRPr lang="cs-CZ" sz="1100" b="0" i="0" u="none" strike="noStrike">
                        <a:solidFill>
                          <a:srgbClr val="000000"/>
                        </a:solidFill>
                        <a:effectLst/>
                        <a:latin typeface="Times New Roman"/>
                      </a:endParaRPr>
                    </a:p>
                  </a:txBody>
                  <a:tcPr marL="9525" marR="9525" marT="9525" marB="0" anchor="ctr"/>
                </a:tc>
                <a:tc>
                  <a:txBody>
                    <a:bodyPr/>
                    <a:lstStyle/>
                    <a:p>
                      <a:pPr algn="ctr" fontAlgn="ctr"/>
                      <a:r>
                        <a:rPr lang="cs-CZ" sz="1100" u="none" strike="noStrike" dirty="0">
                          <a:effectLst/>
                        </a:rPr>
                        <a:t>0.74</a:t>
                      </a:r>
                      <a:endParaRPr lang="cs-CZ" sz="1100" b="0" i="0" u="none" strike="noStrike" dirty="0">
                        <a:solidFill>
                          <a:srgbClr val="000000"/>
                        </a:solidFill>
                        <a:effectLst/>
                        <a:latin typeface="Times New Roman"/>
                      </a:endParaRPr>
                    </a:p>
                  </a:txBody>
                  <a:tcPr marL="9525" marR="9525" marT="9525" marB="0" anchor="ctr"/>
                </a:tc>
                <a:tc>
                  <a:txBody>
                    <a:bodyPr/>
                    <a:lstStyle/>
                    <a:p>
                      <a:pPr algn="ctr" fontAlgn="ctr"/>
                      <a:r>
                        <a:rPr lang="cs-CZ" sz="1100" u="none" strike="noStrike">
                          <a:effectLst/>
                        </a:rPr>
                        <a:t>1.30</a:t>
                      </a:r>
                      <a:endParaRPr lang="cs-CZ" sz="1100" b="0" i="0" u="none" strike="noStrike">
                        <a:solidFill>
                          <a:srgbClr val="000000"/>
                        </a:solidFill>
                        <a:effectLst/>
                        <a:latin typeface="Times New Roman"/>
                      </a:endParaRPr>
                    </a:p>
                  </a:txBody>
                  <a:tcPr marL="9525" marR="9525" marT="9525" marB="0" anchor="ctr"/>
                </a:tc>
                <a:tc>
                  <a:txBody>
                    <a:bodyPr/>
                    <a:lstStyle/>
                    <a:p>
                      <a:pPr algn="ctr" fontAlgn="ctr"/>
                      <a:r>
                        <a:rPr lang="cs-CZ" sz="1100" u="none" strike="noStrike">
                          <a:effectLst/>
                        </a:rPr>
                        <a:t>1.82</a:t>
                      </a:r>
                      <a:endParaRPr lang="cs-CZ" sz="1100" b="0" i="0" u="none" strike="noStrike">
                        <a:solidFill>
                          <a:srgbClr val="000000"/>
                        </a:solidFill>
                        <a:effectLst/>
                        <a:latin typeface="Times New Roman"/>
                      </a:endParaRPr>
                    </a:p>
                  </a:txBody>
                  <a:tcPr marL="9525" marR="9525" marT="9525" marB="0" anchor="ctr"/>
                </a:tc>
                <a:tc>
                  <a:txBody>
                    <a:bodyPr/>
                    <a:lstStyle/>
                    <a:p>
                      <a:pPr algn="ctr" fontAlgn="ctr"/>
                      <a:r>
                        <a:rPr lang="cs-CZ" sz="1100" u="none" strike="noStrike">
                          <a:effectLst/>
                        </a:rPr>
                        <a:t>2.31</a:t>
                      </a:r>
                      <a:endParaRPr lang="cs-CZ" sz="1100" b="0" i="0" u="none" strike="noStrike">
                        <a:solidFill>
                          <a:srgbClr val="000000"/>
                        </a:solidFill>
                        <a:effectLst/>
                        <a:latin typeface="Times New Roman"/>
                      </a:endParaRPr>
                    </a:p>
                  </a:txBody>
                  <a:tcPr marL="9525" marR="9525" marT="9525" marB="0" anchor="ctr"/>
                </a:tc>
                <a:tc>
                  <a:txBody>
                    <a:bodyPr/>
                    <a:lstStyle/>
                    <a:p>
                      <a:pPr algn="ctr" fontAlgn="ctr"/>
                      <a:r>
                        <a:rPr lang="cs-CZ" sz="1100" u="none" strike="noStrike">
                          <a:effectLst/>
                        </a:rPr>
                        <a:t>2.66</a:t>
                      </a:r>
                      <a:endParaRPr lang="cs-CZ" sz="1100" b="0" i="0" u="none" strike="noStrike">
                        <a:solidFill>
                          <a:srgbClr val="000000"/>
                        </a:solidFill>
                        <a:effectLst/>
                        <a:latin typeface="Times New Roman"/>
                      </a:endParaRPr>
                    </a:p>
                  </a:txBody>
                  <a:tcPr marL="9525" marR="9525" marT="9525" marB="0" anchor="ctr"/>
                </a:tc>
                <a:tc>
                  <a:txBody>
                    <a:bodyPr/>
                    <a:lstStyle/>
                    <a:p>
                      <a:pPr algn="ctr" fontAlgn="ctr"/>
                      <a:r>
                        <a:rPr lang="cs-CZ" sz="1100" u="none" strike="noStrike">
                          <a:effectLst/>
                        </a:rPr>
                        <a:t>2.93</a:t>
                      </a:r>
                      <a:endParaRPr lang="cs-CZ" sz="1100" b="0" i="0" u="none" strike="noStrike">
                        <a:solidFill>
                          <a:srgbClr val="000000"/>
                        </a:solidFill>
                        <a:effectLst/>
                        <a:latin typeface="Times New Roman"/>
                      </a:endParaRPr>
                    </a:p>
                  </a:txBody>
                  <a:tcPr marL="9525" marR="9525" marT="9525" marB="0" anchor="ctr"/>
                </a:tc>
                <a:tc>
                  <a:txBody>
                    <a:bodyPr/>
                    <a:lstStyle/>
                    <a:p>
                      <a:pPr algn="ctr" fontAlgn="ctr"/>
                      <a:r>
                        <a:rPr lang="cs-CZ" sz="1100" u="none" strike="noStrike">
                          <a:effectLst/>
                        </a:rPr>
                        <a:t>3.18</a:t>
                      </a:r>
                      <a:endParaRPr lang="cs-CZ" sz="1100" b="0" i="0" u="none" strike="noStrike">
                        <a:solidFill>
                          <a:srgbClr val="000000"/>
                        </a:solidFill>
                        <a:effectLst/>
                        <a:latin typeface="Times New Roman"/>
                      </a:endParaRPr>
                    </a:p>
                  </a:txBody>
                  <a:tcPr marL="9525" marR="9525" marT="9525" marB="0" anchor="ctr"/>
                </a:tc>
                <a:tc>
                  <a:txBody>
                    <a:bodyPr/>
                    <a:lstStyle/>
                    <a:p>
                      <a:pPr algn="ctr" fontAlgn="ctr"/>
                      <a:r>
                        <a:rPr lang="cs-CZ" sz="1100" u="none" strike="noStrike">
                          <a:effectLst/>
                        </a:rPr>
                        <a:t>3.70</a:t>
                      </a:r>
                      <a:endParaRPr lang="cs-CZ" sz="1100" b="0" i="0" u="none" strike="noStrike">
                        <a:solidFill>
                          <a:srgbClr val="000000"/>
                        </a:solidFill>
                        <a:effectLst/>
                        <a:latin typeface="Times New Roman"/>
                      </a:endParaRPr>
                    </a:p>
                  </a:txBody>
                  <a:tcPr marL="9525" marR="9525" marT="9525" marB="0" anchor="ctr"/>
                </a:tc>
                <a:tc>
                  <a:txBody>
                    <a:bodyPr/>
                    <a:lstStyle/>
                    <a:p>
                      <a:pPr algn="ctr" fontAlgn="ctr"/>
                      <a:r>
                        <a:rPr lang="cs-CZ" sz="1100" u="none" strike="noStrike" dirty="0">
                          <a:effectLst/>
                        </a:rPr>
                        <a:t>4.02</a:t>
                      </a:r>
                      <a:endParaRPr lang="cs-CZ" sz="1100" b="0" i="0" u="none" strike="noStrike" dirty="0">
                        <a:solidFill>
                          <a:srgbClr val="000000"/>
                        </a:solidFill>
                        <a:effectLst/>
                        <a:latin typeface="Times New Roman"/>
                      </a:endParaRPr>
                    </a:p>
                  </a:txBody>
                  <a:tcPr marL="9525" marR="9525" marT="9525" marB="0" anchor="ctr"/>
                </a:tc>
              </a:tr>
            </a:tbl>
          </a:graphicData>
        </a:graphic>
      </p:graphicFrame>
      <p:graphicFrame>
        <p:nvGraphicFramePr>
          <p:cNvPr id="23" name="Tabulka 22"/>
          <p:cNvGraphicFramePr>
            <a:graphicFrameLocks noGrp="1"/>
          </p:cNvGraphicFramePr>
          <p:nvPr/>
        </p:nvGraphicFramePr>
        <p:xfrm>
          <a:off x="307759" y="3066001"/>
          <a:ext cx="6845305" cy="552450"/>
        </p:xfrm>
        <a:graphic>
          <a:graphicData uri="http://schemas.openxmlformats.org/drawingml/2006/table">
            <a:tbl>
              <a:tblPr>
                <a:tableStyleId>{5C22544A-7EE6-4342-B048-85BDC9FD1C3A}</a:tableStyleId>
              </a:tblPr>
              <a:tblGrid>
                <a:gridCol w="1129122"/>
                <a:gridCol w="519653"/>
                <a:gridCol w="519653"/>
                <a:gridCol w="519653"/>
                <a:gridCol w="519653"/>
                <a:gridCol w="519653"/>
                <a:gridCol w="519653"/>
                <a:gridCol w="519653"/>
                <a:gridCol w="519653"/>
                <a:gridCol w="519653"/>
                <a:gridCol w="519653"/>
                <a:gridCol w="519653"/>
              </a:tblGrid>
              <a:tr h="190500">
                <a:tc>
                  <a:txBody>
                    <a:bodyPr/>
                    <a:lstStyle/>
                    <a:p>
                      <a:pPr algn="l" fontAlgn="t"/>
                      <a:r>
                        <a:rPr lang="en-GB" sz="1100" u="none" strike="noStrike" smtClean="0">
                          <a:effectLst/>
                        </a:rPr>
                        <a:t>Force [N]</a:t>
                      </a:r>
                      <a:endParaRPr lang="en-GB" sz="1100" b="1" i="0" u="none" strike="noStrike" dirty="0">
                        <a:solidFill>
                          <a:srgbClr val="000000"/>
                        </a:solidFill>
                        <a:effectLst/>
                        <a:latin typeface="Times New Roman"/>
                      </a:endParaRPr>
                    </a:p>
                  </a:txBody>
                  <a:tcPr marL="9525" marR="9525" marT="9525" marB="0"/>
                </a:tc>
                <a:tc>
                  <a:txBody>
                    <a:bodyPr/>
                    <a:lstStyle/>
                    <a:p>
                      <a:pPr algn="ctr" fontAlgn="b"/>
                      <a:r>
                        <a:rPr lang="en-GB" sz="1100" u="none" strike="noStrike" smtClean="0">
                          <a:effectLst/>
                        </a:rPr>
                        <a:t>100</a:t>
                      </a:r>
                      <a:endParaRPr lang="en-GB" sz="1100" b="0" i="0" u="none" strike="noStrike">
                        <a:solidFill>
                          <a:srgbClr val="000000"/>
                        </a:solidFill>
                        <a:effectLst/>
                        <a:latin typeface="Times New Roman"/>
                      </a:endParaRPr>
                    </a:p>
                  </a:txBody>
                  <a:tcPr marL="9525" marR="9525" marT="9525" marB="0" anchor="b"/>
                </a:tc>
                <a:tc>
                  <a:txBody>
                    <a:bodyPr/>
                    <a:lstStyle/>
                    <a:p>
                      <a:pPr algn="ctr" fontAlgn="b"/>
                      <a:r>
                        <a:rPr lang="en-GB" sz="1100" u="none" strike="noStrike" smtClean="0">
                          <a:effectLst/>
                        </a:rPr>
                        <a:t>500</a:t>
                      </a:r>
                      <a:endParaRPr lang="en-GB" sz="1100" b="0" i="0" u="none" strike="noStrike">
                        <a:solidFill>
                          <a:srgbClr val="000000"/>
                        </a:solidFill>
                        <a:effectLst/>
                        <a:latin typeface="Times New Roman"/>
                      </a:endParaRPr>
                    </a:p>
                  </a:txBody>
                  <a:tcPr marL="9525" marR="9525" marT="9525" marB="0" anchor="b"/>
                </a:tc>
                <a:tc>
                  <a:txBody>
                    <a:bodyPr/>
                    <a:lstStyle/>
                    <a:p>
                      <a:pPr algn="ctr" fontAlgn="b"/>
                      <a:r>
                        <a:rPr lang="en-GB" sz="1100" u="none" strike="noStrike" smtClean="0">
                          <a:effectLst/>
                        </a:rPr>
                        <a:t>1000</a:t>
                      </a:r>
                      <a:endParaRPr lang="en-GB" sz="1100" b="0" i="0" u="none" strike="noStrike">
                        <a:solidFill>
                          <a:srgbClr val="000000"/>
                        </a:solidFill>
                        <a:effectLst/>
                        <a:latin typeface="Times New Roman"/>
                      </a:endParaRPr>
                    </a:p>
                  </a:txBody>
                  <a:tcPr marL="9525" marR="9525" marT="9525" marB="0" anchor="b"/>
                </a:tc>
                <a:tc>
                  <a:txBody>
                    <a:bodyPr/>
                    <a:lstStyle/>
                    <a:p>
                      <a:pPr algn="ctr" fontAlgn="b"/>
                      <a:r>
                        <a:rPr lang="en-GB" sz="1100" u="none" strike="noStrike" smtClean="0">
                          <a:effectLst/>
                        </a:rPr>
                        <a:t>1500</a:t>
                      </a:r>
                      <a:endParaRPr lang="en-GB" sz="1100" b="0" i="0" u="none" strike="noStrike">
                        <a:solidFill>
                          <a:srgbClr val="000000"/>
                        </a:solidFill>
                        <a:effectLst/>
                        <a:latin typeface="Times New Roman"/>
                      </a:endParaRPr>
                    </a:p>
                  </a:txBody>
                  <a:tcPr marL="9525" marR="9525" marT="9525" marB="0" anchor="b"/>
                </a:tc>
                <a:tc>
                  <a:txBody>
                    <a:bodyPr/>
                    <a:lstStyle/>
                    <a:p>
                      <a:pPr algn="ctr" fontAlgn="b"/>
                      <a:r>
                        <a:rPr lang="en-GB" sz="1100" u="none" strike="noStrike" smtClean="0">
                          <a:effectLst/>
                        </a:rPr>
                        <a:t>2000</a:t>
                      </a:r>
                      <a:endParaRPr lang="en-GB" sz="1100" b="0" i="0" u="none" strike="noStrike">
                        <a:solidFill>
                          <a:srgbClr val="000000"/>
                        </a:solidFill>
                        <a:effectLst/>
                        <a:latin typeface="Times New Roman"/>
                      </a:endParaRPr>
                    </a:p>
                  </a:txBody>
                  <a:tcPr marL="9525" marR="9525" marT="9525" marB="0" anchor="b"/>
                </a:tc>
                <a:tc>
                  <a:txBody>
                    <a:bodyPr/>
                    <a:lstStyle/>
                    <a:p>
                      <a:pPr algn="ctr" fontAlgn="b"/>
                      <a:r>
                        <a:rPr lang="en-GB" sz="1100" u="none" strike="noStrike" smtClean="0">
                          <a:effectLst/>
                        </a:rPr>
                        <a:t>2500</a:t>
                      </a:r>
                      <a:endParaRPr lang="en-GB" sz="1100" b="0" i="0" u="none" strike="noStrike">
                        <a:solidFill>
                          <a:srgbClr val="000000"/>
                        </a:solidFill>
                        <a:effectLst/>
                        <a:latin typeface="Times New Roman"/>
                      </a:endParaRPr>
                    </a:p>
                  </a:txBody>
                  <a:tcPr marL="9525" marR="9525" marT="9525" marB="0" anchor="b"/>
                </a:tc>
                <a:tc>
                  <a:txBody>
                    <a:bodyPr/>
                    <a:lstStyle/>
                    <a:p>
                      <a:pPr algn="ctr" fontAlgn="b"/>
                      <a:r>
                        <a:rPr lang="en-GB" sz="1100" u="none" strike="noStrike" smtClean="0">
                          <a:effectLst/>
                        </a:rPr>
                        <a:t>3000</a:t>
                      </a:r>
                      <a:endParaRPr lang="en-GB" sz="1100" b="0" i="0" u="none" strike="noStrike">
                        <a:solidFill>
                          <a:srgbClr val="000000"/>
                        </a:solidFill>
                        <a:effectLst/>
                        <a:latin typeface="Times New Roman"/>
                      </a:endParaRPr>
                    </a:p>
                  </a:txBody>
                  <a:tcPr marL="9525" marR="9525" marT="9525" marB="0" anchor="b"/>
                </a:tc>
                <a:tc>
                  <a:txBody>
                    <a:bodyPr/>
                    <a:lstStyle/>
                    <a:p>
                      <a:pPr algn="ctr" fontAlgn="b"/>
                      <a:r>
                        <a:rPr lang="en-GB" sz="1100" u="none" strike="noStrike" smtClean="0">
                          <a:effectLst/>
                        </a:rPr>
                        <a:t>3500</a:t>
                      </a:r>
                      <a:endParaRPr lang="en-GB" sz="1100" b="0" i="0" u="none" strike="noStrike">
                        <a:solidFill>
                          <a:srgbClr val="000000"/>
                        </a:solidFill>
                        <a:effectLst/>
                        <a:latin typeface="Times New Roman"/>
                      </a:endParaRPr>
                    </a:p>
                  </a:txBody>
                  <a:tcPr marL="9525" marR="9525" marT="9525" marB="0" anchor="b"/>
                </a:tc>
                <a:tc>
                  <a:txBody>
                    <a:bodyPr/>
                    <a:lstStyle/>
                    <a:p>
                      <a:pPr algn="ctr" fontAlgn="b"/>
                      <a:r>
                        <a:rPr lang="en-GB" sz="1100" u="none" strike="noStrike" smtClean="0">
                          <a:effectLst/>
                        </a:rPr>
                        <a:t>4000</a:t>
                      </a:r>
                      <a:endParaRPr lang="en-GB" sz="1100" b="0" i="0" u="none" strike="noStrike">
                        <a:solidFill>
                          <a:srgbClr val="000000"/>
                        </a:solidFill>
                        <a:effectLst/>
                        <a:latin typeface="Times New Roman"/>
                      </a:endParaRPr>
                    </a:p>
                  </a:txBody>
                  <a:tcPr marL="9525" marR="9525" marT="9525" marB="0" anchor="b"/>
                </a:tc>
                <a:tc>
                  <a:txBody>
                    <a:bodyPr/>
                    <a:lstStyle/>
                    <a:p>
                      <a:pPr algn="ctr" fontAlgn="b"/>
                      <a:r>
                        <a:rPr lang="en-GB" sz="1100" u="none" strike="noStrike" smtClean="0">
                          <a:effectLst/>
                        </a:rPr>
                        <a:t>4500</a:t>
                      </a:r>
                      <a:endParaRPr lang="en-GB" sz="1100" b="0" i="0" u="none" strike="noStrike">
                        <a:solidFill>
                          <a:srgbClr val="000000"/>
                        </a:solidFill>
                        <a:effectLst/>
                        <a:latin typeface="Times New Roman"/>
                      </a:endParaRPr>
                    </a:p>
                  </a:txBody>
                  <a:tcPr marL="9525" marR="9525" marT="9525" marB="0" anchor="b"/>
                </a:tc>
                <a:tc>
                  <a:txBody>
                    <a:bodyPr/>
                    <a:lstStyle/>
                    <a:p>
                      <a:pPr algn="ctr" fontAlgn="b"/>
                      <a:r>
                        <a:rPr lang="en-GB" sz="1100" u="none" strike="noStrike" smtClean="0">
                          <a:effectLst/>
                        </a:rPr>
                        <a:t>5000</a:t>
                      </a:r>
                      <a:endParaRPr lang="en-GB" sz="1100" b="0" i="0" u="none" strike="noStrike">
                        <a:solidFill>
                          <a:srgbClr val="000000"/>
                        </a:solidFill>
                        <a:effectLst/>
                        <a:latin typeface="Times New Roman"/>
                      </a:endParaRPr>
                    </a:p>
                  </a:txBody>
                  <a:tcPr marL="9525" marR="9525" marT="9525" marB="0" anchor="b"/>
                </a:tc>
              </a:tr>
              <a:tr h="361950">
                <a:tc>
                  <a:txBody>
                    <a:bodyPr/>
                    <a:lstStyle/>
                    <a:p>
                      <a:pPr algn="l" fontAlgn="t"/>
                      <a:r>
                        <a:rPr lang="en-GB" sz="1100" u="none" strike="noStrike" smtClean="0">
                          <a:effectLst/>
                        </a:rPr>
                        <a:t>abs. </a:t>
                      </a:r>
                      <a:r>
                        <a:rPr lang="en-GB" sz="1100" u="none" strike="noStrike" noProof="0" smtClean="0">
                          <a:effectLst/>
                        </a:rPr>
                        <a:t>displacement</a:t>
                      </a:r>
                      <a:r>
                        <a:rPr lang="en-GB" sz="1100" u="none" strike="noStrike" smtClean="0">
                          <a:effectLst/>
                        </a:rPr>
                        <a:t/>
                      </a:r>
                      <a:br>
                        <a:rPr lang="en-GB" sz="1100" u="none" strike="noStrike" smtClean="0">
                          <a:effectLst/>
                        </a:rPr>
                      </a:br>
                      <a:r>
                        <a:rPr lang="en-GB" sz="1100" u="none" strike="noStrike" smtClean="0">
                          <a:effectLst/>
                        </a:rPr>
                        <a:t>[µm]</a:t>
                      </a:r>
                      <a:endParaRPr lang="en-GB" sz="1100" b="1" i="0" u="none" strike="noStrike" dirty="0">
                        <a:solidFill>
                          <a:srgbClr val="000000"/>
                        </a:solidFill>
                        <a:effectLst/>
                        <a:latin typeface="Times New Roman"/>
                      </a:endParaRPr>
                    </a:p>
                  </a:txBody>
                  <a:tcPr marL="9525" marR="9525" marT="9525" marB="0"/>
                </a:tc>
                <a:tc>
                  <a:txBody>
                    <a:bodyPr/>
                    <a:lstStyle/>
                    <a:p>
                      <a:pPr algn="ctr" fontAlgn="ctr"/>
                      <a:endParaRPr lang="en-GB" sz="1100" b="0" i="0" u="none" strike="noStrike">
                        <a:solidFill>
                          <a:srgbClr val="000000"/>
                        </a:solidFill>
                        <a:effectLst/>
                        <a:latin typeface="Times New Roman"/>
                      </a:endParaRPr>
                    </a:p>
                  </a:txBody>
                  <a:tcPr marL="9525" marR="9525" marT="9525" marB="0" anchor="ctr"/>
                </a:tc>
                <a:tc>
                  <a:txBody>
                    <a:bodyPr/>
                    <a:lstStyle/>
                    <a:p>
                      <a:pPr algn="ctr" fontAlgn="ctr"/>
                      <a:r>
                        <a:rPr lang="en-GB" sz="1100" u="none" strike="noStrike" smtClean="0">
                          <a:effectLst/>
                        </a:rPr>
                        <a:t>-0.12</a:t>
                      </a:r>
                      <a:endParaRPr lang="en-GB" sz="1100" b="0" i="0" u="none" strike="noStrike">
                        <a:solidFill>
                          <a:srgbClr val="000000"/>
                        </a:solidFill>
                        <a:effectLst/>
                        <a:latin typeface="Times New Roman"/>
                      </a:endParaRPr>
                    </a:p>
                  </a:txBody>
                  <a:tcPr marL="9525" marR="9525" marT="9525" marB="0" anchor="ctr"/>
                </a:tc>
                <a:tc>
                  <a:txBody>
                    <a:bodyPr/>
                    <a:lstStyle/>
                    <a:p>
                      <a:pPr algn="ctr" fontAlgn="ctr"/>
                      <a:r>
                        <a:rPr lang="en-GB" sz="1100" u="none" strike="noStrike" smtClean="0">
                          <a:effectLst/>
                        </a:rPr>
                        <a:t>21.58</a:t>
                      </a:r>
                      <a:endParaRPr lang="en-GB" sz="1100" b="0" i="0" u="none" strike="noStrike">
                        <a:solidFill>
                          <a:srgbClr val="000000"/>
                        </a:solidFill>
                        <a:effectLst/>
                        <a:latin typeface="Times New Roman"/>
                      </a:endParaRPr>
                    </a:p>
                  </a:txBody>
                  <a:tcPr marL="9525" marR="9525" marT="9525" marB="0" anchor="ctr"/>
                </a:tc>
                <a:tc>
                  <a:txBody>
                    <a:bodyPr/>
                    <a:lstStyle/>
                    <a:p>
                      <a:pPr algn="ctr" fontAlgn="ctr"/>
                      <a:r>
                        <a:rPr lang="en-GB" sz="1100" u="none" strike="noStrike" smtClean="0">
                          <a:effectLst/>
                        </a:rPr>
                        <a:t>42.16</a:t>
                      </a:r>
                      <a:endParaRPr lang="en-GB" sz="1100" b="0" i="0" u="none" strike="noStrike">
                        <a:solidFill>
                          <a:srgbClr val="000000"/>
                        </a:solidFill>
                        <a:effectLst/>
                        <a:latin typeface="Times New Roman"/>
                      </a:endParaRPr>
                    </a:p>
                  </a:txBody>
                  <a:tcPr marL="9525" marR="9525" marT="9525" marB="0" anchor="ctr"/>
                </a:tc>
                <a:tc>
                  <a:txBody>
                    <a:bodyPr/>
                    <a:lstStyle/>
                    <a:p>
                      <a:pPr algn="ctr" fontAlgn="ctr"/>
                      <a:r>
                        <a:rPr lang="en-GB" sz="1100" u="none" strike="noStrike" smtClean="0">
                          <a:effectLst/>
                        </a:rPr>
                        <a:t>62.83</a:t>
                      </a:r>
                      <a:endParaRPr lang="en-GB" sz="1100" b="0" i="0" u="none" strike="noStrike">
                        <a:solidFill>
                          <a:srgbClr val="000000"/>
                        </a:solidFill>
                        <a:effectLst/>
                        <a:latin typeface="Times New Roman"/>
                      </a:endParaRPr>
                    </a:p>
                  </a:txBody>
                  <a:tcPr marL="9525" marR="9525" marT="9525" marB="0" anchor="ctr"/>
                </a:tc>
                <a:tc>
                  <a:txBody>
                    <a:bodyPr/>
                    <a:lstStyle/>
                    <a:p>
                      <a:pPr algn="ctr" fontAlgn="ctr"/>
                      <a:r>
                        <a:rPr lang="en-GB" sz="1100" u="none" strike="noStrike" smtClean="0">
                          <a:effectLst/>
                        </a:rPr>
                        <a:t>83.61</a:t>
                      </a:r>
                      <a:endParaRPr lang="en-GB" sz="1100" b="0" i="0" u="none" strike="noStrike">
                        <a:solidFill>
                          <a:srgbClr val="000000"/>
                        </a:solidFill>
                        <a:effectLst/>
                        <a:latin typeface="Times New Roman"/>
                      </a:endParaRPr>
                    </a:p>
                  </a:txBody>
                  <a:tcPr marL="9525" marR="9525" marT="9525" marB="0" anchor="ctr"/>
                </a:tc>
                <a:tc>
                  <a:txBody>
                    <a:bodyPr/>
                    <a:lstStyle/>
                    <a:p>
                      <a:pPr algn="ctr" fontAlgn="ctr"/>
                      <a:r>
                        <a:rPr lang="en-GB" sz="1100" u="none" strike="noStrike" smtClean="0">
                          <a:effectLst/>
                        </a:rPr>
                        <a:t>104.59</a:t>
                      </a:r>
                      <a:endParaRPr lang="en-GB" sz="1100" b="0" i="0" u="none" strike="noStrike">
                        <a:solidFill>
                          <a:srgbClr val="000000"/>
                        </a:solidFill>
                        <a:effectLst/>
                        <a:latin typeface="Times New Roman"/>
                      </a:endParaRPr>
                    </a:p>
                  </a:txBody>
                  <a:tcPr marL="9525" marR="9525" marT="9525" marB="0" anchor="ctr"/>
                </a:tc>
                <a:tc>
                  <a:txBody>
                    <a:bodyPr/>
                    <a:lstStyle/>
                    <a:p>
                      <a:pPr algn="ctr" fontAlgn="ctr"/>
                      <a:r>
                        <a:rPr lang="en-GB" sz="1100" u="none" strike="noStrike" smtClean="0">
                          <a:effectLst/>
                        </a:rPr>
                        <a:t>125.74</a:t>
                      </a:r>
                      <a:endParaRPr lang="en-GB" sz="1100" b="0" i="0" u="none" strike="noStrike">
                        <a:solidFill>
                          <a:srgbClr val="000000"/>
                        </a:solidFill>
                        <a:effectLst/>
                        <a:latin typeface="Times New Roman"/>
                      </a:endParaRPr>
                    </a:p>
                  </a:txBody>
                  <a:tcPr marL="9525" marR="9525" marT="9525" marB="0" anchor="ctr"/>
                </a:tc>
                <a:tc>
                  <a:txBody>
                    <a:bodyPr/>
                    <a:lstStyle/>
                    <a:p>
                      <a:pPr algn="ctr" fontAlgn="ctr"/>
                      <a:r>
                        <a:rPr lang="en-GB" sz="1100" u="none" strike="noStrike" smtClean="0">
                          <a:effectLst/>
                        </a:rPr>
                        <a:t>146.89</a:t>
                      </a:r>
                      <a:endParaRPr lang="en-GB" sz="1100" b="0" i="0" u="none" strike="noStrike">
                        <a:solidFill>
                          <a:srgbClr val="000000"/>
                        </a:solidFill>
                        <a:effectLst/>
                        <a:latin typeface="Times New Roman"/>
                      </a:endParaRPr>
                    </a:p>
                  </a:txBody>
                  <a:tcPr marL="9525" marR="9525" marT="9525" marB="0" anchor="ctr"/>
                </a:tc>
                <a:tc>
                  <a:txBody>
                    <a:bodyPr/>
                    <a:lstStyle/>
                    <a:p>
                      <a:pPr algn="ctr" fontAlgn="ctr"/>
                      <a:r>
                        <a:rPr lang="en-GB" sz="1100" u="none" strike="noStrike" smtClean="0">
                          <a:effectLst/>
                        </a:rPr>
                        <a:t>189.19</a:t>
                      </a:r>
                      <a:endParaRPr lang="en-GB" sz="1100" b="0" i="0" u="none" strike="noStrike">
                        <a:solidFill>
                          <a:srgbClr val="000000"/>
                        </a:solidFill>
                        <a:effectLst/>
                        <a:latin typeface="Times New Roman"/>
                      </a:endParaRPr>
                    </a:p>
                  </a:txBody>
                  <a:tcPr marL="9525" marR="9525" marT="9525" marB="0" anchor="ctr"/>
                </a:tc>
                <a:tc>
                  <a:txBody>
                    <a:bodyPr/>
                    <a:lstStyle/>
                    <a:p>
                      <a:pPr algn="ctr" fontAlgn="ctr"/>
                      <a:r>
                        <a:rPr lang="en-GB" sz="1100" u="none" strike="noStrike" dirty="0" smtClean="0">
                          <a:effectLst/>
                        </a:rPr>
                        <a:t>210.55</a:t>
                      </a:r>
                      <a:endParaRPr lang="en-GB" sz="1100" b="0" i="0" u="none" strike="noStrike" dirty="0">
                        <a:solidFill>
                          <a:srgbClr val="000000"/>
                        </a:solidFill>
                        <a:effectLst/>
                        <a:latin typeface="Times New Roman"/>
                      </a:endParaRPr>
                    </a:p>
                  </a:txBody>
                  <a:tcPr marL="9525" marR="9525" marT="9525" marB="0" anchor="ctr"/>
                </a:tc>
              </a:tr>
            </a:tbl>
          </a:graphicData>
        </a:graphic>
      </p:graphicFrame>
      <p:sp>
        <p:nvSpPr>
          <p:cNvPr id="24" name="Obdélník 23"/>
          <p:cNvSpPr/>
          <p:nvPr/>
        </p:nvSpPr>
        <p:spPr>
          <a:xfrm>
            <a:off x="1365305" y="2597744"/>
            <a:ext cx="1830373" cy="369332"/>
          </a:xfrm>
          <a:prstGeom prst="rect">
            <a:avLst/>
          </a:prstGeom>
        </p:spPr>
        <p:txBody>
          <a:bodyPr wrap="none">
            <a:spAutoFit/>
          </a:bodyPr>
          <a:lstStyle/>
          <a:p>
            <a:r>
              <a:rPr lang="en-GB" smtClean="0">
                <a:solidFill>
                  <a:srgbClr val="00B050"/>
                </a:solidFill>
              </a:rPr>
              <a:t>Vertical</a:t>
            </a:r>
            <a:r>
              <a:rPr lang="en-GB" smtClean="0"/>
              <a:t> stiffness*</a:t>
            </a:r>
            <a:endParaRPr lang="en-GB"/>
          </a:p>
        </p:txBody>
      </p:sp>
      <p:sp>
        <p:nvSpPr>
          <p:cNvPr id="25" name="Obdélník 24"/>
          <p:cNvSpPr/>
          <p:nvPr/>
        </p:nvSpPr>
        <p:spPr>
          <a:xfrm>
            <a:off x="212690" y="3815464"/>
            <a:ext cx="4971869" cy="738664"/>
          </a:xfrm>
          <a:prstGeom prst="rect">
            <a:avLst/>
          </a:prstGeom>
        </p:spPr>
        <p:txBody>
          <a:bodyPr wrap="square">
            <a:spAutoFit/>
          </a:bodyPr>
          <a:lstStyle/>
          <a:p>
            <a:r>
              <a:rPr lang="en-GB" sz="1400" dirty="0" smtClean="0"/>
              <a:t>*The force in the vertical direction is more important than a position. </a:t>
            </a:r>
            <a:r>
              <a:rPr lang="cs-CZ" sz="1400" dirty="0" err="1" smtClean="0"/>
              <a:t>The</a:t>
            </a:r>
            <a:r>
              <a:rPr lang="cs-CZ" sz="1400" dirty="0" smtClean="0"/>
              <a:t> </a:t>
            </a:r>
            <a:r>
              <a:rPr lang="cs-CZ" sz="1400" dirty="0" err="1" smtClean="0"/>
              <a:t>force</a:t>
            </a:r>
            <a:r>
              <a:rPr lang="en-GB" sz="1400" dirty="0" smtClean="0"/>
              <a:t> is accurately regulated by feedback control loop.</a:t>
            </a:r>
            <a:endParaRPr lang="en-GB" sz="1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50352"/>
            <a:ext cx="8229600" cy="622005"/>
          </a:xfrm>
        </p:spPr>
        <p:txBody>
          <a:bodyPr>
            <a:normAutofit fontScale="90000"/>
          </a:bodyPr>
          <a:lstStyle/>
          <a:p>
            <a:r>
              <a:rPr lang="en-GB" sz="3600" b="1" smtClean="0"/>
              <a:t>Experiments</a:t>
            </a:r>
            <a:endParaRPr lang="en-GB" sz="3600" b="1"/>
          </a:p>
        </p:txBody>
      </p:sp>
      <p:sp>
        <p:nvSpPr>
          <p:cNvPr id="3" name="Zástupný symbol pro obsah 2"/>
          <p:cNvSpPr>
            <a:spLocks noGrp="1"/>
          </p:cNvSpPr>
          <p:nvPr>
            <p:ph idx="1"/>
          </p:nvPr>
        </p:nvSpPr>
        <p:spPr>
          <a:xfrm>
            <a:off x="474955" y="719091"/>
            <a:ext cx="8229600" cy="2346203"/>
          </a:xfrm>
        </p:spPr>
        <p:txBody>
          <a:bodyPr>
            <a:normAutofit/>
          </a:bodyPr>
          <a:lstStyle/>
          <a:p>
            <a:pPr>
              <a:buNone/>
            </a:pPr>
            <a:r>
              <a:rPr lang="en-GB" sz="2000" dirty="0" smtClean="0"/>
              <a:t>The simulator KKK ELO 2011 is primarily developed for testing of knee implants, but its universality allows us to perform wear tests with various sample geometries. </a:t>
            </a:r>
          </a:p>
          <a:p>
            <a:pPr>
              <a:buNone/>
            </a:pPr>
            <a:endParaRPr lang="en-GB" sz="2000" dirty="0" smtClean="0"/>
          </a:p>
        </p:txBody>
      </p:sp>
      <p:sp>
        <p:nvSpPr>
          <p:cNvPr id="4" name="Obdélník 3"/>
          <p:cNvSpPr/>
          <p:nvPr/>
        </p:nvSpPr>
        <p:spPr>
          <a:xfrm>
            <a:off x="190123" y="2361008"/>
            <a:ext cx="3226201" cy="646331"/>
          </a:xfrm>
          <a:prstGeom prst="rect">
            <a:avLst/>
          </a:prstGeom>
        </p:spPr>
        <p:txBody>
          <a:bodyPr wrap="square">
            <a:spAutoFit/>
          </a:bodyPr>
          <a:lstStyle/>
          <a:p>
            <a:r>
              <a:rPr lang="en-GB" smtClean="0"/>
              <a:t>Anatomic knee endoprosthesis</a:t>
            </a:r>
          </a:p>
          <a:p>
            <a:endParaRPr lang="en-GB" smtClean="0"/>
          </a:p>
        </p:txBody>
      </p:sp>
      <p:sp>
        <p:nvSpPr>
          <p:cNvPr id="5" name="Nadpis 1"/>
          <p:cNvSpPr txBox="1">
            <a:spLocks/>
          </p:cNvSpPr>
          <p:nvPr/>
        </p:nvSpPr>
        <p:spPr>
          <a:xfrm>
            <a:off x="542925" y="1776631"/>
            <a:ext cx="3952875" cy="792624"/>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400" b="1" i="0" u="none" strike="noStrike" kern="1200" cap="none" spc="0" normalizeH="0" baseline="0" smtClean="0">
                <a:ln>
                  <a:noFill/>
                </a:ln>
                <a:solidFill>
                  <a:schemeClr val="tx1"/>
                </a:solidFill>
                <a:effectLst/>
                <a:uLnTx/>
                <a:uFillTx/>
                <a:latin typeface="+mj-lt"/>
                <a:ea typeface="+mj-ea"/>
                <a:cs typeface="+mj-cs"/>
              </a:rPr>
              <a:t>Examples</a:t>
            </a:r>
            <a:r>
              <a:rPr kumimoji="0" lang="en-GB" sz="2400" b="1" i="0" u="none" strike="noStrike" kern="1200" cap="none" spc="0" normalizeH="0" smtClean="0">
                <a:ln>
                  <a:noFill/>
                </a:ln>
                <a:solidFill>
                  <a:schemeClr val="tx1"/>
                </a:solidFill>
                <a:effectLst/>
                <a:uLnTx/>
                <a:uFillTx/>
                <a:latin typeface="+mj-lt"/>
                <a:ea typeface="+mj-ea"/>
                <a:cs typeface="+mj-cs"/>
              </a:rPr>
              <a:t> / History</a:t>
            </a:r>
            <a:endParaRPr kumimoji="0" lang="en-GB" sz="2400" b="1" i="0" u="none" strike="noStrike" kern="1200" cap="none" spc="0" normalizeH="0" baseline="0" smtClean="0">
              <a:ln>
                <a:noFill/>
              </a:ln>
              <a:solidFill>
                <a:schemeClr val="tx1"/>
              </a:solidFill>
              <a:effectLst/>
              <a:uLnTx/>
              <a:uFillTx/>
              <a:latin typeface="+mj-lt"/>
              <a:ea typeface="+mj-ea"/>
              <a:cs typeface="+mj-cs"/>
            </a:endParaRPr>
          </a:p>
        </p:txBody>
      </p:sp>
      <p:pic>
        <p:nvPicPr>
          <p:cNvPr id="4098" name="Picture 2"/>
          <p:cNvPicPr>
            <a:picLocks noChangeAspect="1" noChangeArrowheads="1"/>
          </p:cNvPicPr>
          <p:nvPr/>
        </p:nvPicPr>
        <p:blipFill>
          <a:blip r:embed="rId2" cstate="email"/>
          <a:srcRect/>
          <a:stretch>
            <a:fillRect/>
          </a:stretch>
        </p:blipFill>
        <p:spPr bwMode="auto">
          <a:xfrm>
            <a:off x="3410447" y="2449673"/>
            <a:ext cx="1587720" cy="2466975"/>
          </a:xfrm>
          <a:prstGeom prst="rect">
            <a:avLst/>
          </a:prstGeom>
          <a:noFill/>
          <a:ln w="9525">
            <a:noFill/>
            <a:miter lim="800000"/>
            <a:headEnd/>
            <a:tailEnd/>
          </a:ln>
          <a:effectLst/>
        </p:spPr>
      </p:pic>
      <p:pic>
        <p:nvPicPr>
          <p:cNvPr id="4099" name="Picture 3"/>
          <p:cNvPicPr>
            <a:picLocks noChangeAspect="1" noChangeArrowheads="1"/>
          </p:cNvPicPr>
          <p:nvPr/>
        </p:nvPicPr>
        <p:blipFill>
          <a:blip r:embed="rId3" cstate="email"/>
          <a:srcRect/>
          <a:stretch>
            <a:fillRect/>
          </a:stretch>
        </p:blipFill>
        <p:spPr bwMode="auto">
          <a:xfrm>
            <a:off x="905698" y="2719794"/>
            <a:ext cx="1672137" cy="2238375"/>
          </a:xfrm>
          <a:prstGeom prst="rect">
            <a:avLst/>
          </a:prstGeom>
          <a:noFill/>
          <a:ln w="9525">
            <a:noFill/>
            <a:miter lim="800000"/>
            <a:headEnd/>
            <a:tailEnd/>
          </a:ln>
          <a:effectLst/>
        </p:spPr>
      </p:pic>
      <p:pic>
        <p:nvPicPr>
          <p:cNvPr id="4100" name="Picture 4"/>
          <p:cNvPicPr>
            <a:picLocks noChangeAspect="1" noChangeArrowheads="1"/>
          </p:cNvPicPr>
          <p:nvPr/>
        </p:nvPicPr>
        <p:blipFill>
          <a:blip r:embed="rId4" cstate="email"/>
          <a:srcRect/>
          <a:stretch>
            <a:fillRect/>
          </a:stretch>
        </p:blipFill>
        <p:spPr bwMode="auto">
          <a:xfrm>
            <a:off x="6014446" y="2708382"/>
            <a:ext cx="1952625" cy="2352675"/>
          </a:xfrm>
          <a:prstGeom prst="rect">
            <a:avLst/>
          </a:prstGeom>
          <a:noFill/>
          <a:ln w="9525">
            <a:noFill/>
            <a:miter lim="800000"/>
            <a:headEnd/>
            <a:tailEnd/>
          </a:ln>
          <a:effectLst/>
        </p:spPr>
      </p:pic>
      <p:sp>
        <p:nvSpPr>
          <p:cNvPr id="10" name="Obdélník 9"/>
          <p:cNvSpPr/>
          <p:nvPr/>
        </p:nvSpPr>
        <p:spPr>
          <a:xfrm>
            <a:off x="2679913" y="4918015"/>
            <a:ext cx="3212546" cy="369332"/>
          </a:xfrm>
          <a:prstGeom prst="rect">
            <a:avLst/>
          </a:prstGeom>
        </p:spPr>
        <p:txBody>
          <a:bodyPr wrap="none">
            <a:spAutoFit/>
          </a:bodyPr>
          <a:lstStyle/>
          <a:p>
            <a:r>
              <a:rPr lang="en-GB" dirty="0" smtClean="0"/>
              <a:t>Hinge-type knee </a:t>
            </a:r>
            <a:r>
              <a:rPr lang="en-GB" dirty="0" err="1" smtClean="0"/>
              <a:t>endoprosthesis</a:t>
            </a:r>
            <a:endParaRPr lang="en-GB" dirty="0" smtClean="0"/>
          </a:p>
        </p:txBody>
      </p:sp>
      <p:sp>
        <p:nvSpPr>
          <p:cNvPr id="11" name="Obdélník 10"/>
          <p:cNvSpPr/>
          <p:nvPr/>
        </p:nvSpPr>
        <p:spPr>
          <a:xfrm>
            <a:off x="5432079" y="2368958"/>
            <a:ext cx="3005750" cy="369332"/>
          </a:xfrm>
          <a:prstGeom prst="rect">
            <a:avLst/>
          </a:prstGeom>
        </p:spPr>
        <p:txBody>
          <a:bodyPr wrap="square">
            <a:spAutoFit/>
          </a:bodyPr>
          <a:lstStyle/>
          <a:p>
            <a:r>
              <a:rPr lang="en-GB" dirty="0" smtClean="0"/>
              <a:t>„Small samples“ (8mm balls)</a:t>
            </a:r>
          </a:p>
        </p:txBody>
      </p:sp>
      <p:sp>
        <p:nvSpPr>
          <p:cNvPr id="12" name="Zástupný symbol pro obsah 2"/>
          <p:cNvSpPr txBox="1">
            <a:spLocks/>
          </p:cNvSpPr>
          <p:nvPr/>
        </p:nvSpPr>
        <p:spPr>
          <a:xfrm>
            <a:off x="135801" y="5613149"/>
            <a:ext cx="8102851" cy="1122629"/>
          </a:xfrm>
          <a:prstGeom prst="rect">
            <a:avLst/>
          </a:prstGeom>
        </p:spPr>
        <p:txBody>
          <a:bodyPr vert="horz" lIns="91440" tIns="45720" rIns="91440" bIns="45720" rtlCol="0">
            <a:normAutofit/>
          </a:bodyPr>
          <a:lstStyle/>
          <a:p>
            <a:pPr marL="342900" lvl="0" indent="-342900">
              <a:spcBef>
                <a:spcPct val="20000"/>
              </a:spcBef>
            </a:pPr>
            <a:r>
              <a:rPr kumimoji="0" lang="en-GB" sz="2000" b="1" i="0" u="none" strike="noStrike" kern="1200" cap="none" spc="0" normalizeH="0" baseline="0" dirty="0" smtClean="0">
                <a:ln>
                  <a:noFill/>
                </a:ln>
                <a:solidFill>
                  <a:schemeClr val="tx1"/>
                </a:solidFill>
                <a:effectLst/>
                <a:uLnTx/>
                <a:uFillTx/>
                <a:latin typeface="+mn-lt"/>
                <a:ea typeface="+mn-ea"/>
                <a:cs typeface="+mn-cs"/>
              </a:rPr>
              <a:t>Tested material combinations </a:t>
            </a:r>
            <a:r>
              <a:rPr kumimoji="0" lang="en-GB" sz="2000" b="0" i="0" u="none" strike="noStrike" kern="1200" cap="none" spc="0" normalizeH="0" baseline="0" dirty="0" smtClean="0">
                <a:ln>
                  <a:noFill/>
                </a:ln>
                <a:solidFill>
                  <a:schemeClr val="tx1"/>
                </a:solidFill>
                <a:effectLst/>
                <a:uLnTx/>
                <a:uFillTx/>
                <a:latin typeface="+mn-lt"/>
                <a:ea typeface="+mn-ea"/>
                <a:cs typeface="+mn-cs"/>
              </a:rPr>
              <a:t>(up to now): various Ti and Co-Cr-Mo alloys with or without surface treatment (e.g. DLC coating) against PEEK, PE, </a:t>
            </a:r>
            <a:r>
              <a:rPr lang="en-GB" sz="2000" dirty="0" smtClean="0"/>
              <a:t>UHMWPE, ceramics,..)</a:t>
            </a:r>
            <a:endParaRPr kumimoji="0" lang="en-GB" sz="2000" b="0" i="0" u="none" strike="noStrike" kern="1200" cap="none" spc="0" normalizeH="0" baseline="0" dirty="0" smtClean="0">
              <a:ln>
                <a:noFill/>
              </a:ln>
              <a:solidFill>
                <a:schemeClr val="tx1"/>
              </a:solidFill>
              <a:effectLst/>
              <a:uLnTx/>
              <a:uFillTx/>
              <a:latin typeface="+mn-lt"/>
              <a:ea typeface="+mn-ea"/>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48322" y="150352"/>
            <a:ext cx="8229600" cy="577618"/>
          </a:xfrm>
        </p:spPr>
        <p:txBody>
          <a:bodyPr>
            <a:normAutofit/>
          </a:bodyPr>
          <a:lstStyle/>
          <a:p>
            <a:r>
              <a:rPr lang="en-GB" sz="2600" b="1" dirty="0" smtClean="0"/>
              <a:t>Evaluation of wear </a:t>
            </a:r>
            <a:endParaRPr lang="en-GB" sz="2600" b="1" dirty="0"/>
          </a:p>
        </p:txBody>
      </p:sp>
      <p:sp>
        <p:nvSpPr>
          <p:cNvPr id="3" name="Zástupný symbol pro obsah 2"/>
          <p:cNvSpPr>
            <a:spLocks noGrp="1"/>
          </p:cNvSpPr>
          <p:nvPr>
            <p:ph idx="1"/>
          </p:nvPr>
        </p:nvSpPr>
        <p:spPr>
          <a:xfrm>
            <a:off x="467373" y="674703"/>
            <a:ext cx="8229600" cy="2334827"/>
          </a:xfrm>
        </p:spPr>
        <p:txBody>
          <a:bodyPr>
            <a:noAutofit/>
          </a:bodyPr>
          <a:lstStyle/>
          <a:p>
            <a:pPr lvl="0">
              <a:defRPr/>
            </a:pPr>
            <a:r>
              <a:rPr lang="en-GB" sz="1900" dirty="0" smtClean="0"/>
              <a:t>Mass/volume wear rate (weighing-machine with a resolution of 10</a:t>
            </a:r>
            <a:r>
              <a:rPr lang="en-GB" sz="1900" baseline="30000" dirty="0" smtClean="0"/>
              <a:t>-5</a:t>
            </a:r>
            <a:r>
              <a:rPr lang="en-GB" sz="1900" dirty="0" smtClean="0"/>
              <a:t>g)</a:t>
            </a:r>
          </a:p>
          <a:p>
            <a:pPr lvl="0">
              <a:defRPr/>
            </a:pPr>
            <a:r>
              <a:rPr lang="en-GB" sz="1900" dirty="0" smtClean="0"/>
              <a:t>Profile of damaged surface 4D - </a:t>
            </a:r>
            <a:r>
              <a:rPr lang="en-GB" sz="1900" dirty="0" err="1" smtClean="0"/>
              <a:t>profilometer</a:t>
            </a:r>
            <a:r>
              <a:rPr lang="en-GB" sz="1900" dirty="0" smtClean="0"/>
              <a:t> developed specifically for scanning of typical prosthesis geometries (accuracy under 1</a:t>
            </a:r>
            <a:r>
              <a:rPr lang="en-GB" sz="1900" dirty="0" smtClean="0">
                <a:latin typeface="Calibri"/>
              </a:rPr>
              <a:t>μm)</a:t>
            </a:r>
            <a:endParaRPr lang="en-GB" sz="1900" dirty="0" smtClean="0"/>
          </a:p>
          <a:p>
            <a:pPr lvl="0">
              <a:defRPr/>
            </a:pPr>
            <a:r>
              <a:rPr lang="en-GB" sz="1900" dirty="0" smtClean="0"/>
              <a:t>Cumulative distribution of wear particles</a:t>
            </a:r>
          </a:p>
          <a:p>
            <a:pPr lvl="0">
              <a:defRPr/>
            </a:pPr>
            <a:r>
              <a:rPr lang="en-GB" sz="1900" dirty="0" smtClean="0"/>
              <a:t>A change of surfaces morphology</a:t>
            </a:r>
          </a:p>
          <a:p>
            <a:pPr lvl="0">
              <a:defRPr/>
            </a:pPr>
            <a:r>
              <a:rPr lang="en-GB" sz="1900" dirty="0" smtClean="0"/>
              <a:t>Geometry and size of wear particles</a:t>
            </a:r>
          </a:p>
          <a:p>
            <a:endParaRPr lang="en-GB" sz="1900" dirty="0"/>
          </a:p>
        </p:txBody>
      </p:sp>
      <p:sp>
        <p:nvSpPr>
          <p:cNvPr id="4" name="Nadpis 1"/>
          <p:cNvSpPr txBox="1">
            <a:spLocks/>
          </p:cNvSpPr>
          <p:nvPr/>
        </p:nvSpPr>
        <p:spPr>
          <a:xfrm>
            <a:off x="363245" y="2693897"/>
            <a:ext cx="8229600" cy="577618"/>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600" b="1" i="0" u="none" strike="noStrike" kern="1200" cap="none" spc="0" normalizeH="0" baseline="0" dirty="0" smtClean="0">
                <a:ln>
                  <a:noFill/>
                </a:ln>
                <a:solidFill>
                  <a:schemeClr val="tx1"/>
                </a:solidFill>
                <a:effectLst/>
                <a:uLnTx/>
                <a:uFillTx/>
                <a:latin typeface="+mj-lt"/>
                <a:ea typeface="+mj-ea"/>
                <a:cs typeface="+mj-cs"/>
              </a:rPr>
              <a:t>Additional controlled conditions</a:t>
            </a:r>
          </a:p>
        </p:txBody>
      </p:sp>
      <p:sp>
        <p:nvSpPr>
          <p:cNvPr id="6" name="Zástupný symbol pro obsah 2"/>
          <p:cNvSpPr txBox="1">
            <a:spLocks/>
          </p:cNvSpPr>
          <p:nvPr/>
        </p:nvSpPr>
        <p:spPr>
          <a:xfrm>
            <a:off x="505472" y="3213717"/>
            <a:ext cx="8229600" cy="350224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1900" b="0" i="0" u="none" strike="noStrike" kern="1200" cap="none" spc="0" normalizeH="0" baseline="0" noProof="0" dirty="0" smtClean="0">
                <a:ln>
                  <a:noFill/>
                </a:ln>
                <a:solidFill>
                  <a:schemeClr val="tx1"/>
                </a:solidFill>
                <a:effectLst/>
                <a:uLnTx/>
                <a:uFillTx/>
                <a:latin typeface="+mn-lt"/>
                <a:ea typeface="+mn-ea"/>
                <a:cs typeface="+mn-cs"/>
              </a:rPr>
              <a:t>Temperature (samples are usually heated to 37°C)</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GB" sz="1900" dirty="0" smtClean="0"/>
              <a:t>Lubricant (Bovine serum, physiological solution, distilled water, …)</a:t>
            </a:r>
          </a:p>
          <a:p>
            <a:pPr marL="342900" lvl="0" indent="-342900">
              <a:spcBef>
                <a:spcPct val="20000"/>
              </a:spcBef>
              <a:buFont typeface="Arial" pitchFamily="34" charset="0"/>
              <a:buChar char="•"/>
              <a:defRPr/>
            </a:pPr>
            <a:r>
              <a:rPr lang="en-GB" sz="1900" dirty="0" smtClean="0"/>
              <a:t>pH (controlled by pH </a:t>
            </a:r>
            <a:r>
              <a:rPr lang="en-GB" sz="1900" smtClean="0"/>
              <a:t>meter) and volume of lubricant</a:t>
            </a:r>
            <a:endParaRPr lang="en-GB" sz="1900"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GB" sz="1900" dirty="0" smtClean="0"/>
              <a:t>Corrosive potential (measuring of voltage between a sample and a reference electrode submerged in lubricant – useful tool, how to check sudden changes in quality </a:t>
            </a:r>
            <a:r>
              <a:rPr lang="en-GB" sz="1900" smtClean="0"/>
              <a:t>of passivated </a:t>
            </a:r>
            <a:r>
              <a:rPr lang="en-GB" sz="1900" dirty="0" smtClean="0"/>
              <a:t>surface)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GB" sz="1900" dirty="0" smtClean="0"/>
              <a:t>Amount of wear particles in lubricant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GB" sz="1900" smtClean="0"/>
              <a:t>Frequency/velocity of loading</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GB" sz="1900" smtClean="0"/>
              <a:t>The </a:t>
            </a:r>
            <a:r>
              <a:rPr lang="en-GB" sz="1900" dirty="0" smtClean="0"/>
              <a:t>simulator works in a very clean and controlled environment (humidity, room temperature, dust) </a:t>
            </a:r>
            <a:endParaRPr kumimoji="0" lang="en-GB" sz="19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4721</TotalTime>
  <Words>670</Words>
  <Application>Microsoft Office PowerPoint</Application>
  <PresentationFormat>Předvádění na obrazovce (4:3)</PresentationFormat>
  <Paragraphs>139</Paragraphs>
  <Slides>10</Slides>
  <Notes>0</Notes>
  <HiddenSlides>0</HiddenSlides>
  <MMClips>0</MMClips>
  <ScaleCrop>false</ScaleCrop>
  <HeadingPairs>
    <vt:vector size="4" baseType="variant">
      <vt:variant>
        <vt:lpstr>Motiv</vt:lpstr>
      </vt:variant>
      <vt:variant>
        <vt:i4>1</vt:i4>
      </vt:variant>
      <vt:variant>
        <vt:lpstr>Nadpisy snímků</vt:lpstr>
      </vt:variant>
      <vt:variant>
        <vt:i4>10</vt:i4>
      </vt:variant>
    </vt:vector>
  </HeadingPairs>
  <TitlesOfParts>
    <vt:vector size="11" baseType="lpstr">
      <vt:lpstr>Motiv sady Office</vt:lpstr>
      <vt:lpstr>Simulator KKK ELO 2011</vt:lpstr>
      <vt:lpstr>Snímek 2</vt:lpstr>
      <vt:lpstr>Snímek 3</vt:lpstr>
      <vt:lpstr>Snímek 4</vt:lpstr>
      <vt:lpstr>Detailed information (parameters of the simulator)</vt:lpstr>
      <vt:lpstr>Parameters of linear motor</vt:lpstr>
      <vt:lpstr>Parameters of the assembly</vt:lpstr>
      <vt:lpstr>Experiments</vt:lpstr>
      <vt:lpstr>Evaluation of wear </vt:lpstr>
      <vt:lpstr>Near future plan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Simulator KKK ELO 2012</dc:title>
  <dc:creator>kuba</dc:creator>
  <cp:lastModifiedBy>kuba</cp:lastModifiedBy>
  <cp:revision>68</cp:revision>
  <dcterms:created xsi:type="dcterms:W3CDTF">2012-06-15T10:54:49Z</dcterms:created>
  <dcterms:modified xsi:type="dcterms:W3CDTF">2013-05-20T10:19:17Z</dcterms:modified>
</cp:coreProperties>
</file>